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9"/>
  </p:notesMasterIdLst>
  <p:sldIdLst>
    <p:sldId id="256" r:id="rId2"/>
    <p:sldId id="380" r:id="rId3"/>
    <p:sldId id="257" r:id="rId4"/>
    <p:sldId id="258" r:id="rId5"/>
    <p:sldId id="354" r:id="rId6"/>
    <p:sldId id="356" r:id="rId7"/>
    <p:sldId id="357" r:id="rId8"/>
    <p:sldId id="358" r:id="rId9"/>
    <p:sldId id="259" r:id="rId10"/>
    <p:sldId id="359" r:id="rId11"/>
    <p:sldId id="383" r:id="rId12"/>
    <p:sldId id="376" r:id="rId13"/>
    <p:sldId id="360" r:id="rId14"/>
    <p:sldId id="263" r:id="rId15"/>
    <p:sldId id="363" r:id="rId16"/>
    <p:sldId id="361" r:id="rId17"/>
    <p:sldId id="362" r:id="rId18"/>
    <p:sldId id="364" r:id="rId19"/>
    <p:sldId id="264" r:id="rId20"/>
    <p:sldId id="341" r:id="rId21"/>
    <p:sldId id="375" r:id="rId22"/>
    <p:sldId id="347" r:id="rId23"/>
    <p:sldId id="348" r:id="rId24"/>
    <p:sldId id="265" r:id="rId25"/>
    <p:sldId id="266" r:id="rId26"/>
    <p:sldId id="267" r:id="rId27"/>
    <p:sldId id="342" r:id="rId28"/>
    <p:sldId id="269" r:id="rId29"/>
    <p:sldId id="268" r:id="rId30"/>
    <p:sldId id="277" r:id="rId31"/>
    <p:sldId id="278" r:id="rId32"/>
    <p:sldId id="343" r:id="rId33"/>
    <p:sldId id="344" r:id="rId34"/>
    <p:sldId id="345" r:id="rId35"/>
    <p:sldId id="346" r:id="rId36"/>
    <p:sldId id="349" r:id="rId37"/>
    <p:sldId id="350" r:id="rId38"/>
    <p:sldId id="351" r:id="rId39"/>
    <p:sldId id="270" r:id="rId40"/>
    <p:sldId id="271" r:id="rId41"/>
    <p:sldId id="381" r:id="rId42"/>
    <p:sldId id="272" r:id="rId43"/>
    <p:sldId id="273" r:id="rId44"/>
    <p:sldId id="274" r:id="rId45"/>
    <p:sldId id="275" r:id="rId46"/>
    <p:sldId id="276" r:id="rId47"/>
    <p:sldId id="352" r:id="rId48"/>
    <p:sldId id="382" r:id="rId49"/>
    <p:sldId id="353" r:id="rId50"/>
    <p:sldId id="286" r:id="rId51"/>
    <p:sldId id="297" r:id="rId52"/>
    <p:sldId id="295" r:id="rId53"/>
    <p:sldId id="298" r:id="rId54"/>
    <p:sldId id="299" r:id="rId55"/>
    <p:sldId id="300" r:id="rId56"/>
    <p:sldId id="301" r:id="rId57"/>
    <p:sldId id="377" r:id="rId58"/>
    <p:sldId id="365" r:id="rId59"/>
    <p:sldId id="302" r:id="rId60"/>
    <p:sldId id="303" r:id="rId61"/>
    <p:sldId id="366" r:id="rId62"/>
    <p:sldId id="304" r:id="rId63"/>
    <p:sldId id="378" r:id="rId64"/>
    <p:sldId id="305" r:id="rId65"/>
    <p:sldId id="379" r:id="rId66"/>
    <p:sldId id="306" r:id="rId67"/>
    <p:sldId id="307" r:id="rId68"/>
    <p:sldId id="368" r:id="rId69"/>
    <p:sldId id="369" r:id="rId70"/>
    <p:sldId id="370" r:id="rId71"/>
    <p:sldId id="308" r:id="rId72"/>
    <p:sldId id="309" r:id="rId73"/>
    <p:sldId id="371" r:id="rId74"/>
    <p:sldId id="372" r:id="rId75"/>
    <p:sldId id="310" r:id="rId76"/>
    <p:sldId id="311" r:id="rId77"/>
    <p:sldId id="313" r:id="rId78"/>
    <p:sldId id="314" r:id="rId79"/>
    <p:sldId id="315" r:id="rId80"/>
    <p:sldId id="373" r:id="rId81"/>
    <p:sldId id="321" r:id="rId82"/>
    <p:sldId id="322" r:id="rId83"/>
    <p:sldId id="329" r:id="rId84"/>
    <p:sldId id="323" r:id="rId85"/>
    <p:sldId id="325" r:id="rId86"/>
    <p:sldId id="326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7E3675-9F63-4F0A-B069-00F3C147874F}">
          <p14:sldIdLst>
            <p14:sldId id="256"/>
            <p14:sldId id="380"/>
            <p14:sldId id="257"/>
            <p14:sldId id="258"/>
            <p14:sldId id="354"/>
            <p14:sldId id="356"/>
            <p14:sldId id="357"/>
            <p14:sldId id="358"/>
            <p14:sldId id="259"/>
            <p14:sldId id="359"/>
            <p14:sldId id="383"/>
            <p14:sldId id="376"/>
            <p14:sldId id="360"/>
            <p14:sldId id="263"/>
            <p14:sldId id="363"/>
            <p14:sldId id="361"/>
            <p14:sldId id="362"/>
            <p14:sldId id="364"/>
            <p14:sldId id="264"/>
            <p14:sldId id="341"/>
            <p14:sldId id="375"/>
            <p14:sldId id="347"/>
            <p14:sldId id="348"/>
            <p14:sldId id="265"/>
            <p14:sldId id="266"/>
            <p14:sldId id="267"/>
            <p14:sldId id="342"/>
            <p14:sldId id="269"/>
            <p14:sldId id="268"/>
            <p14:sldId id="277"/>
            <p14:sldId id="278"/>
            <p14:sldId id="343"/>
            <p14:sldId id="344"/>
            <p14:sldId id="345"/>
            <p14:sldId id="346"/>
            <p14:sldId id="349"/>
            <p14:sldId id="350"/>
            <p14:sldId id="351"/>
            <p14:sldId id="270"/>
            <p14:sldId id="271"/>
            <p14:sldId id="381"/>
            <p14:sldId id="272"/>
            <p14:sldId id="273"/>
            <p14:sldId id="274"/>
            <p14:sldId id="275"/>
            <p14:sldId id="276"/>
            <p14:sldId id="352"/>
            <p14:sldId id="382"/>
            <p14:sldId id="353"/>
            <p14:sldId id="286"/>
            <p14:sldId id="297"/>
            <p14:sldId id="295"/>
            <p14:sldId id="298"/>
            <p14:sldId id="299"/>
            <p14:sldId id="300"/>
            <p14:sldId id="301"/>
            <p14:sldId id="377"/>
            <p14:sldId id="365"/>
            <p14:sldId id="302"/>
            <p14:sldId id="303"/>
            <p14:sldId id="366"/>
            <p14:sldId id="304"/>
            <p14:sldId id="378"/>
            <p14:sldId id="305"/>
            <p14:sldId id="379"/>
            <p14:sldId id="306"/>
            <p14:sldId id="307"/>
            <p14:sldId id="368"/>
            <p14:sldId id="369"/>
            <p14:sldId id="370"/>
            <p14:sldId id="308"/>
            <p14:sldId id="309"/>
            <p14:sldId id="371"/>
            <p14:sldId id="372"/>
            <p14:sldId id="310"/>
            <p14:sldId id="311"/>
            <p14:sldId id="313"/>
            <p14:sldId id="314"/>
            <p14:sldId id="315"/>
            <p14:sldId id="373"/>
            <p14:sldId id="321"/>
            <p14:sldId id="322"/>
            <p14:sldId id="329"/>
            <p14:sldId id="323"/>
            <p14:sldId id="325"/>
            <p14:sldId id="326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05" autoAdjust="0"/>
  </p:normalViewPr>
  <p:slideViewPr>
    <p:cSldViewPr>
      <p:cViewPr varScale="1">
        <p:scale>
          <a:sx n="84" d="100"/>
          <a:sy n="84" d="100"/>
        </p:scale>
        <p:origin x="14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4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memorija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se pri izvršavanju procesa referencira stranica koja je u glavnoj memoriji, pristupa se traženoj lokaciji i nastavlja </a:t>
            </a:r>
            <a:r>
              <a:rPr lang="sr-Latn-RS" dirty="0" smtClean="0"/>
              <a:t>izvršavanje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1841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Šta ako se referencira stranica koja nije u glavnoj memoriji</a:t>
            </a:r>
          </a:p>
          <a:p>
            <a:endParaRPr lang="en-US" dirty="0"/>
          </a:p>
        </p:txBody>
      </p:sp>
      <p:pic>
        <p:nvPicPr>
          <p:cNvPr id="5" name="NBA _Pass To The BENCH_ Moments 35.4s - 41s (PQDfeOlhRo8) 24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3124200"/>
            <a:ext cx="56807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se referencira stranica koja nije u glavnoj memoriji</a:t>
            </a:r>
          </a:p>
          <a:p>
            <a:pPr lvl="1"/>
            <a:r>
              <a:rPr lang="sr-Latn-RS" dirty="0"/>
              <a:t>To je greška stranice (eng. </a:t>
            </a:r>
            <a:r>
              <a:rPr lang="sr-Latn-RS" i="1" dirty="0"/>
              <a:t>page fault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Hardver utvrđuje da je za tu stranicu postavljen invalid bit</a:t>
            </a:r>
          </a:p>
          <a:p>
            <a:pPr lvl="1"/>
            <a:r>
              <a:rPr lang="sr-Latn-RS" dirty="0"/>
              <a:t>Šalje se zahtev OS da dobavi potrebnu </a:t>
            </a:r>
            <a:r>
              <a:rPr lang="sr-Latn-RS" dirty="0" smtClean="0"/>
              <a:t>stranicu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Procedura za obradu greške stranice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2162175"/>
            <a:ext cx="47434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34487" y="349948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15396"/>
              <a:gd name="adj4" fmla="val -5034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Procesor generiše prekid pri referenciranju nevalidne stranice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5" y="2154174"/>
            <a:ext cx="1892427" cy="1219200"/>
          </a:xfrm>
          <a:prstGeom prst="accentCallout1">
            <a:avLst>
              <a:gd name="adj1" fmla="val 51428"/>
              <a:gd name="adj2" fmla="val -10125"/>
              <a:gd name="adj3" fmla="val 87554"/>
              <a:gd name="adj4" fmla="val -1192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Šalje se zahtev OS da dobavi stranicu. Proces se postavlja u stanje blokiran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981200"/>
            <a:ext cx="1981200" cy="1219200"/>
          </a:xfrm>
          <a:prstGeom prst="accentCallout1">
            <a:avLst>
              <a:gd name="adj1" fmla="val 32396"/>
              <a:gd name="adj2" fmla="val -8631"/>
              <a:gd name="adj3" fmla="val 34506"/>
              <a:gd name="adj4" fmla="val -970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šalje zahtev disku za učitavanje potrebne stranice (čekanje u redu na uređaj) 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6781800" y="4953000"/>
            <a:ext cx="2286000" cy="857250"/>
          </a:xfrm>
          <a:prstGeom prst="accentCallout1">
            <a:avLst>
              <a:gd name="adj1" fmla="val 32396"/>
              <a:gd name="adj2" fmla="val -8631"/>
              <a:gd name="adj3" fmla="val 2056"/>
              <a:gd name="adj4" fmla="val -414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Disk će postaviti prekid kada prebaci stranicu u glavnu memoriju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7239000" y="3502151"/>
            <a:ext cx="1828800" cy="987933"/>
          </a:xfrm>
          <a:prstGeom prst="accentCallout1">
            <a:avLst>
              <a:gd name="adj1" fmla="val 32396"/>
              <a:gd name="adj2" fmla="val -8631"/>
              <a:gd name="adj3" fmla="val 139436"/>
              <a:gd name="adj4" fmla="val -786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Dok se čeka na uređaj, raspoređuje se drugi proces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5410200" y="5949696"/>
            <a:ext cx="3657600" cy="857250"/>
          </a:xfrm>
          <a:prstGeom prst="accentCallout1">
            <a:avLst>
              <a:gd name="adj1" fmla="val 32396"/>
              <a:gd name="adj2" fmla="val -8631"/>
              <a:gd name="adj3" fmla="val -78802"/>
              <a:gd name="adj4" fmla="val -415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Ažuriranje informacije o stranici i postavljanje procesa u stanje Spreman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40583" y="4572000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25941"/>
              <a:gd name="adj4" fmla="val -487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Čeka se na procesor da opet rasporedi proces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115819" y="566737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125633"/>
              <a:gd name="adj4" fmla="val -52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Ponovo se izvršava instrukcija koja je izazvala grešku stranice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80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Efikasnost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Ako potrebni deo procesa nije u glavnoj memoriji</a:t>
            </a:r>
          </a:p>
          <a:p>
            <a:pPr lvl="1"/>
            <a:r>
              <a:rPr lang="sr-Latn-RS" dirty="0" smtClean="0"/>
              <a:t>mora se dobaviti sa diska</a:t>
            </a:r>
          </a:p>
          <a:p>
            <a:r>
              <a:rPr lang="sr-Latn-RS" dirty="0" smtClean="0"/>
              <a:t>Ako nema mesta u glavnoj memoriji za novi deo</a:t>
            </a:r>
          </a:p>
          <a:p>
            <a:pPr lvl="1"/>
            <a:r>
              <a:rPr lang="sr-Latn-RS" dirty="0" smtClean="0"/>
              <a:t>deo nekog procesa se mora izbaciti iz glavne memorije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Zavisi od verovatnoće pojave greške stranice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0 ≤</m:t>
                      </m:r>
                      <m:r>
                        <a:rPr lang="sr-Latn-RS" b="0" i="1" smtClean="0">
                          <a:latin typeface="Cambria Math"/>
                        </a:rPr>
                        <m:t> </m:t>
                      </m:r>
                      <m:r>
                        <a:rPr lang="sr-Latn-RS" b="0" i="1" smtClean="0">
                          <a:latin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sr-Latn-RS" b="0" i="1" dirty="0" smtClean="0">
                  <a:latin typeface="Cambria Math"/>
                  <a:ea typeface="Cambria Math"/>
                </a:endParaRPr>
              </a:p>
              <a:p>
                <a:r>
                  <a:rPr lang="sr-Latn-RS" dirty="0"/>
                  <a:t>P</a:t>
                </a:r>
                <a:r>
                  <a:rPr lang="sr-Latn-RS" dirty="0" smtClean="0"/>
                  <a:t>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𝑚𝑎𝑡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𝑝𝑓𝑡</m:t>
                      </m:r>
                    </m:oMath>
                  </m:oMathPara>
                </a14:m>
                <a:endParaRPr lang="sr-Latn-RS" b="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𝑚𝑎𝑡</m:t>
                    </m:r>
                    <m:r>
                      <a:rPr lang="sr-Latn-R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 smtClean="0"/>
                  <a:t>– vreme pristupa memoriji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𝑝𝑓𝑡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– vreme </a:t>
                </a:r>
                <a:r>
                  <a:rPr lang="sr-Latn-RS" dirty="0" smtClean="0"/>
                  <a:t>obrade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Efikasnost virtuelne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Tri grupe operacija pri obradi greške stranice: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Obrada prekida za grešku stranice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Dobavljanje stranice sa diska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Restartovanje instrukcije</a:t>
            </a:r>
          </a:p>
          <a:p>
            <a:pPr marL="560070" indent="-514350"/>
            <a:r>
              <a:rPr lang="sr-Latn-RS" dirty="0" smtClean="0"/>
              <a:t>Druga stavka je vremenski zahtevna</a:t>
            </a:r>
          </a:p>
          <a:p>
            <a:pPr marL="36576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1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Ako je trajanje</a:t>
                </a:r>
              </a:p>
              <a:p>
                <a:pPr lvl="1"/>
                <a:r>
                  <a:rPr lang="sr-Latn-RS" dirty="0" smtClean="0"/>
                  <a:t>Obrade greške stranice 8 ms</a:t>
                </a:r>
              </a:p>
              <a:p>
                <a:pPr lvl="1"/>
                <a:r>
                  <a:rPr lang="sr-Latn-RS" dirty="0" smtClean="0"/>
                  <a:t>Pristupa memoriji 200 ns</a:t>
                </a:r>
              </a:p>
              <a:p>
                <a:r>
                  <a:rPr lang="sr-Latn-RS" dirty="0" smtClean="0"/>
                  <a:t>Tada je prosečno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×200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×8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b="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 smtClean="0"/>
                  <a:t>	      </a:t>
                </a:r>
                <a14:m>
                  <m:oMath xmlns:m="http://schemas.openxmlformats.org/officeDocument/2006/math">
                    <m:r>
                      <a:rPr lang="sr-Latn-RS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i="1">
                            <a:latin typeface="Cambria Math"/>
                          </a:rPr>
                          <m:t>1 −</m:t>
                        </m:r>
                        <m:r>
                          <a:rPr lang="sr-Latn-RS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sr-Latn-RS" i="1">
                        <a:latin typeface="Cambria Math"/>
                        <a:ea typeface="Cambria Math"/>
                      </a:rPr>
                      <m:t>×200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×8,000,000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b="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	      </a:t>
                </a:r>
                <a14:m>
                  <m:oMath xmlns:m="http://schemas.openxmlformats.org/officeDocument/2006/math">
                    <m:r>
                      <a:rPr lang="sr-Latn-RS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200 </m:t>
                    </m:r>
                    <m:r>
                      <a:rPr lang="sr-Latn-RS" b="0" i="1" smtClean="0">
                        <a:latin typeface="Cambria Math"/>
                      </a:rPr>
                      <m:t>𝑛𝑠</m:t>
                    </m:r>
                    <m:r>
                      <a:rPr lang="sr-Latn-RS" b="0" i="1" smtClean="0">
                        <a:latin typeface="Cambria Math"/>
                      </a:rPr>
                      <m:t> + </m:t>
                    </m:r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×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7,999,800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dirty="0" smtClean="0"/>
              </a:p>
              <a:p>
                <a:r>
                  <a:rPr lang="sr-Latn-RS" dirty="0" smtClean="0"/>
                  <a:t>Vreme pristupa je direktno proporcionalno učestalosti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r-Latn-RS" dirty="0" smtClean="0"/>
                  <a:t>Ako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b="0" i="1" smtClean="0">
                        <a:latin typeface="Cambria Math"/>
                      </a:rPr>
                      <m:t>=0.001</m:t>
                    </m:r>
                  </m:oMath>
                </a14:m>
                <a:endParaRPr lang="sr-Latn-RS" b="0" dirty="0" smtClean="0"/>
              </a:p>
              <a:p>
                <a:pPr lvl="1"/>
                <a:r>
                  <a:rPr lang="sr-Latn-RS" dirty="0" smtClean="0"/>
                  <a:t>Jedno od hiljadu referenciranja izaziva grešku stranice</a:t>
                </a:r>
              </a:p>
              <a:p>
                <a:r>
                  <a:rPr lang="sr-Latn-RS" dirty="0" smtClean="0"/>
                  <a:t>Tada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𝑡</m:t>
                    </m:r>
                    <m:r>
                      <a:rPr lang="sr-Latn-RS" i="1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8.2 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endParaRPr lang="sr-Latn-RS" dirty="0" smtClean="0"/>
              </a:p>
              <a:p>
                <a:r>
                  <a:rPr lang="sr-Latn-RS" dirty="0" smtClean="0"/>
                  <a:t>To je usporenje od 40 puta u odnosu na vreme potrebno samo za pristup radnoj memoriji</a:t>
                </a:r>
              </a:p>
              <a:p>
                <a:r>
                  <a:rPr lang="sr-Latn-RS" dirty="0" smtClean="0"/>
                  <a:t>Da bi usporenje bilo manje od 10%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220 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&gt;200+7,999,800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sr-Latn-RS" b="0" i="1" dirty="0" smtClean="0">
                  <a:latin typeface="Cambria Math"/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 smtClean="0"/>
                  <a:t>                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</a:rPr>
                      <m:t>2</m:t>
                    </m:r>
                    <m:r>
                      <a:rPr lang="sr-Latn-RS" b="0" i="1" smtClean="0">
                        <a:latin typeface="Cambria Math"/>
                      </a:rPr>
                      <m:t>0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&gt;7,999,800 ×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endParaRPr lang="sr-Latn-RS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b="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0.0000025</m:t>
                    </m:r>
                  </m:oMath>
                </a14:m>
                <a:endParaRPr lang="sr-Latn-RS" dirty="0"/>
              </a:p>
              <a:p>
                <a:pPr lvl="1"/>
                <a:r>
                  <a:rPr lang="sr-Latn-RS" dirty="0" smtClean="0"/>
                  <a:t>Manje od jedno od 400000 referenciranja sme da izazove grešku stranice ako želimo dobre performanse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  <a:blipFill rotWithShape="0">
                <a:blip r:embed="rId2"/>
                <a:stretch>
                  <a:fillRect l="-374" t="-1856" b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Brbljanje (</a:t>
            </a:r>
            <a:r>
              <a:rPr lang="sr-Latn-RS" i="1" dirty="0" smtClean="0"/>
              <a:t>Thrashing</a:t>
            </a:r>
            <a:r>
              <a:rPr lang="sr-Latn-R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Kada sistem provodi najveći deo vremena razmenjujući delove između stvarne i virtuelne memorije umesto u izvršavanju instrukcija</a:t>
            </a:r>
            <a:endParaRPr lang="en-US" dirty="0" smtClean="0"/>
          </a:p>
          <a:p>
            <a:r>
              <a:rPr lang="sr-Latn-RS" sz="3200" dirty="0" smtClean="0"/>
              <a:t>Izbegavanje</a:t>
            </a:r>
            <a:r>
              <a:rPr lang="en-US" sz="3200" dirty="0" smtClean="0"/>
              <a:t> </a:t>
            </a:r>
            <a:r>
              <a:rPr lang="en-US" sz="3200" dirty="0" err="1" smtClean="0"/>
              <a:t>brbljanja</a:t>
            </a:r>
            <a:endParaRPr lang="sr-Latn-RS" sz="3200" dirty="0" smtClean="0"/>
          </a:p>
          <a:p>
            <a:pPr marL="731520" lvl="2" indent="-457200"/>
            <a:r>
              <a:rPr lang="sr-Latn-RS" sz="2900" dirty="0" smtClean="0"/>
              <a:t>OS izbacuje stranicu za koju utvrdi da je najmanja verovatnoća da će biti uskoro referencirana</a:t>
            </a:r>
          </a:p>
          <a:p>
            <a:pPr marL="731520" lvl="2" indent="-457200"/>
            <a:r>
              <a:rPr lang="sr-Latn-RS" sz="2900" dirty="0" smtClean="0"/>
              <a:t>Predviđanje se vrši na osnovu nedavne istorije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omer Plays Poker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19848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Princip</a:t>
            </a:r>
            <a:r>
              <a:rPr lang="en-US" dirty="0" smtClean="0"/>
              <a:t> </a:t>
            </a:r>
            <a:r>
              <a:rPr lang="en-US" dirty="0" err="1" smtClean="0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i reference podataka unutar procesa teže da se </a:t>
            </a:r>
            <a:r>
              <a:rPr lang="sr-Latn-RS" dirty="0" smtClean="0"/>
              <a:t>grupišu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group pic puppies eating raw diet dog foo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7051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err="1"/>
              <a:t>Tokom</a:t>
            </a:r>
            <a:r>
              <a:rPr lang="en-US" dirty="0"/>
              <a:t> du</a:t>
            </a:r>
            <a:r>
              <a:rPr lang="sr-Latn-RS" dirty="0"/>
              <a:t>žeg perioda menjaju se delovi procesa koji se koriste</a:t>
            </a:r>
          </a:p>
          <a:p>
            <a:pPr lvl="1"/>
            <a:r>
              <a:rPr lang="sr-Latn-RS" dirty="0"/>
              <a:t>U kratkom intervalu procesor uglavnom radi sa malim i ograničenim skupom adresa</a:t>
            </a:r>
          </a:p>
          <a:p>
            <a:pPr lvl="1"/>
            <a:r>
              <a:rPr lang="sr-Latn-RS" dirty="0"/>
              <a:t>Samo nekoliko delova procesa je potrebno u kratkom vremenskom periodu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6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Zašto postoji lokalnost u programima?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Izvršavanje programa je skoro uvek sekvencijalno</a:t>
            </a:r>
          </a:p>
          <a:p>
            <a:pPr marL="1154430" lvl="2" indent="-514350"/>
            <a:r>
              <a:rPr lang="sr-Latn-RS" dirty="0" smtClean="0"/>
              <a:t>Naredna adresa je najčešće ona koja sledi trenutnoj</a:t>
            </a:r>
          </a:p>
          <a:p>
            <a:pPr marL="1154430" lvl="2" indent="-514350"/>
            <a:r>
              <a:rPr lang="sr-Latn-RS" dirty="0" smtClean="0"/>
              <a:t>Izuzetak su grananja i pozivi funkcija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U kratkom periodu program lokalizovan na određenu funkciju</a:t>
            </a:r>
          </a:p>
          <a:p>
            <a:pPr marL="1154430" lvl="2" indent="-514350"/>
            <a:r>
              <a:rPr lang="sr-Latn-RS" dirty="0" smtClean="0"/>
              <a:t>U funkciji se pristupa ograničenom skupu njenih parametara, lokalnih promenljivih i podskupa globalnih promenljvih</a:t>
            </a:r>
          </a:p>
          <a:p>
            <a:pPr marL="1154430" lvl="2" indent="-514350"/>
            <a:r>
              <a:rPr lang="sr-Latn-RS" dirty="0" smtClean="0"/>
              <a:t>Retko u programu postoji dugačak uzastopan niz poziva funkcija</a:t>
            </a:r>
          </a:p>
          <a:p>
            <a:pPr marL="1154430" lvl="2" indent="-514350"/>
            <a:r>
              <a:rPr lang="sr-Latn-RS" dirty="0" smtClean="0"/>
              <a:t>Uglavnom program ograničen na uzak nivo dubine poziva funkcija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95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Zašto postoji lokalnost u programima</a:t>
            </a:r>
            <a:r>
              <a:rPr lang="sr-Latn-RS" dirty="0" smtClean="0"/>
              <a:t>?</a:t>
            </a:r>
          </a:p>
          <a:p>
            <a:pPr marL="880110" lvl="1" indent="-514350">
              <a:buFont typeface="+mj-lt"/>
              <a:buAutoNum type="arabicPeriod" startAt="3"/>
            </a:pPr>
            <a:r>
              <a:rPr lang="sr-Latn-RS" dirty="0" smtClean="0"/>
              <a:t>Zbog iterativnih delova koda</a:t>
            </a:r>
          </a:p>
          <a:p>
            <a:pPr marL="1154430" lvl="2" indent="-514350"/>
            <a:r>
              <a:rPr lang="sr-Latn-RS" dirty="0" smtClean="0"/>
              <a:t>Petlje se uglavnom sastoje od malog broja instrukcija koje se ponavljaju mnogo puta</a:t>
            </a:r>
          </a:p>
          <a:p>
            <a:pPr marL="1154430" lvl="2" indent="-514350"/>
            <a:r>
              <a:rPr lang="sr-Latn-RS" dirty="0" smtClean="0"/>
              <a:t>Obrada je ograničena na mali susedni deo adresa</a:t>
            </a:r>
          </a:p>
          <a:p>
            <a:pPr marL="880110" lvl="1" indent="-514350">
              <a:buFont typeface="+mj-lt"/>
              <a:buAutoNum type="arabicPeriod" startAt="4"/>
            </a:pPr>
            <a:r>
              <a:rPr lang="sr-Latn-RS" dirty="0" smtClean="0"/>
              <a:t>Često se podaci čuvaju u strukturi koja čuva podatke u uzastopnim lokacijama</a:t>
            </a:r>
          </a:p>
          <a:p>
            <a:pPr marL="1154430" lvl="2" indent="-514350"/>
            <a:r>
              <a:rPr lang="sr-Latn-RS" dirty="0" smtClean="0"/>
              <a:t>Podaci kojima se pristupa su blisko locirani</a:t>
            </a:r>
          </a:p>
          <a:p>
            <a:pPr marL="1154430" lvl="2" indent="-514350"/>
            <a:r>
              <a:rPr lang="sr-Latn-RS" dirty="0" smtClean="0"/>
              <a:t>Npr. rad sa nizovima</a:t>
            </a:r>
          </a:p>
          <a:p>
            <a:pPr marL="1154430" lvl="2" indent="-514350"/>
            <a:endParaRPr lang="sr-Latn-RS" dirty="0" smtClean="0"/>
          </a:p>
          <a:p>
            <a:pPr marL="1154430" lvl="2" indent="-514350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Princip lokalnosti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Zato što postoji lokalnost, moguće je napraviti pretpostavku koji delovi procesa će biti potrebni uskoro i tako izbeći brbljanje</a:t>
            </a:r>
            <a:endParaRPr lang="en-US" dirty="0"/>
          </a:p>
          <a:p>
            <a:r>
              <a:rPr lang="sr-Latn-RS" dirty="0" smtClean="0"/>
              <a:t>Zbog principa lokalnosti, virtuelna memorija je efikasna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Podrška za virtuelnu memoriju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b="1" dirty="0" smtClean="0"/>
              <a:t>Hardverska</a:t>
            </a:r>
          </a:p>
          <a:p>
            <a:pPr lvl="1"/>
            <a:r>
              <a:rPr lang="sr-Latn-RS" dirty="0" smtClean="0"/>
              <a:t>Hardver procesora mora da podrži adresiranje stranica/segmenata</a:t>
            </a:r>
          </a:p>
          <a:p>
            <a:r>
              <a:rPr lang="sr-Latn-RS" dirty="0" smtClean="0"/>
              <a:t>Softverska</a:t>
            </a:r>
          </a:p>
          <a:p>
            <a:pPr lvl="1"/>
            <a:r>
              <a:rPr lang="sr-Latn-RS" dirty="0" smtClean="0"/>
              <a:t>OS mora da pomera stranice/segmente između glavne i sekundarne memorije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3993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962526" cy="33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648200"/>
          </a:xfrm>
        </p:spPr>
        <p:txBody>
          <a:bodyPr>
            <a:normAutofit/>
          </a:bodyPr>
          <a:lstStyle/>
          <a:p>
            <a:r>
              <a:rPr lang="sr-Latn-RS" dirty="0" smtClean="0"/>
              <a:t>Proces je podeljen na stranice</a:t>
            </a:r>
          </a:p>
          <a:p>
            <a:pPr lvl="1"/>
            <a:r>
              <a:rPr lang="sr-Latn-RS" dirty="0" smtClean="0"/>
              <a:t>Sve stranice su smeštene na disku</a:t>
            </a:r>
          </a:p>
          <a:p>
            <a:pPr lvl="1"/>
            <a:r>
              <a:rPr lang="sr-Latn-RS" dirty="0" smtClean="0"/>
              <a:t>Deo stranica je u glavnoj memoriji</a:t>
            </a:r>
            <a:endParaRPr lang="en-US" dirty="0" smtClean="0"/>
          </a:p>
          <a:p>
            <a:r>
              <a:rPr lang="en-US" dirty="0" err="1" smtClean="0"/>
              <a:t>Tabela</a:t>
            </a:r>
            <a:r>
              <a:rPr lang="en-US" dirty="0" smtClean="0"/>
              <a:t> </a:t>
            </a:r>
            <a:r>
              <a:rPr lang="en-US" dirty="0" err="1" smtClean="0"/>
              <a:t>stranica</a:t>
            </a:r>
            <a:endParaRPr lang="en-US" dirty="0" smtClean="0"/>
          </a:p>
          <a:p>
            <a:pPr lvl="1"/>
            <a:r>
              <a:rPr lang="sr-Latn-RS" dirty="0" smtClean="0"/>
              <a:t>E</a:t>
            </a:r>
            <a:r>
              <a:rPr lang="en-US" dirty="0" err="1" smtClean="0"/>
              <a:t>videncija</a:t>
            </a:r>
            <a:r>
              <a:rPr lang="en-US" dirty="0" smtClean="0"/>
              <a:t> u </a:t>
            </a:r>
            <a:r>
              <a:rPr lang="en-US" dirty="0" err="1" smtClean="0"/>
              <a:t>koji</a:t>
            </a:r>
            <a:r>
              <a:rPr lang="sr-Latn-RS" dirty="0" smtClean="0"/>
              <a:t>m </a:t>
            </a:r>
          </a:p>
          <a:p>
            <a:pPr marL="365760" lvl="1" indent="0">
              <a:buNone/>
            </a:pPr>
            <a:r>
              <a:rPr lang="sr-Latn-RS" dirty="0" smtClean="0"/>
              <a:t> </a:t>
            </a:r>
            <a:r>
              <a:rPr lang="en-US" dirty="0" err="1" smtClean="0"/>
              <a:t>okvirima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stranice</a:t>
            </a:r>
            <a:r>
              <a:rPr lang="en-US" dirty="0" smtClean="0"/>
              <a:t> </a:t>
            </a:r>
            <a:endParaRPr lang="sr-Latn-RS" dirty="0" smtClean="0"/>
          </a:p>
          <a:p>
            <a:pPr marL="365760" lvl="1" indent="0">
              <a:buNone/>
            </a:pPr>
            <a:r>
              <a:rPr lang="sr-Latn-RS" dirty="0" smtClean="0"/>
              <a:t> </a:t>
            </a:r>
            <a:r>
              <a:rPr lang="en-US" dirty="0" err="1" smtClean="0"/>
              <a:t>sme</a:t>
            </a:r>
            <a:r>
              <a:rPr lang="sr-Latn-RS" dirty="0" smtClean="0"/>
              <a:t>š</a:t>
            </a:r>
            <a:r>
              <a:rPr lang="en-US" dirty="0" err="1" smtClean="0"/>
              <a:t>tene</a:t>
            </a:r>
            <a:endParaRPr lang="sr-Latn-RS" dirty="0" smtClean="0"/>
          </a:p>
          <a:p>
            <a:pPr lvl="1"/>
            <a:r>
              <a:rPr lang="sr-Latn-RS" dirty="0" smtClean="0"/>
              <a:t>Svaki proces ima </a:t>
            </a:r>
          </a:p>
          <a:p>
            <a:pPr marL="365760" lvl="1" indent="0">
              <a:buNone/>
            </a:pPr>
            <a:r>
              <a:rPr lang="sr-Latn-RS" dirty="0"/>
              <a:t> </a:t>
            </a:r>
            <a:r>
              <a:rPr lang="sr-Latn-RS" dirty="0" smtClean="0"/>
              <a:t>svoju</a:t>
            </a:r>
          </a:p>
        </p:txBody>
      </p:sp>
    </p:spTree>
    <p:extLst>
      <p:ext uri="{BB962C8B-B14F-4D97-AF65-F5344CB8AC3E}">
        <p14:creationId xmlns:p14="http://schemas.microsoft.com/office/powerpoint/2010/main" val="42338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Stavka tabele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Podaci potrebn</a:t>
            </a:r>
            <a:r>
              <a:rPr lang="en-US" dirty="0" err="1" smtClean="0"/>
              <a:t>i</a:t>
            </a:r>
            <a:r>
              <a:rPr lang="sr-Latn-RS" dirty="0" smtClean="0"/>
              <a:t> za evidenciju stranice</a:t>
            </a:r>
            <a:endParaRPr lang="sr-Latn-RS" dirty="0"/>
          </a:p>
          <a:p>
            <a:pPr lvl="1"/>
            <a:r>
              <a:rPr lang="sr-Latn-RS" dirty="0"/>
              <a:t>Broj </a:t>
            </a:r>
            <a:r>
              <a:rPr lang="sr-Latn-RS" dirty="0" smtClean="0"/>
              <a:t>okvira ako </a:t>
            </a:r>
            <a:r>
              <a:rPr lang="sr-Latn-RS" dirty="0"/>
              <a:t>je stranica u glavnoj memoriji</a:t>
            </a:r>
          </a:p>
          <a:p>
            <a:pPr lvl="1"/>
            <a:r>
              <a:rPr lang="sr-Latn-RS" sz="2800" dirty="0"/>
              <a:t>P – da li je stranica prisutna u memoriji</a:t>
            </a:r>
          </a:p>
          <a:p>
            <a:pPr lvl="1"/>
            <a:r>
              <a:rPr lang="sr-Latn-RS" sz="2800" dirty="0"/>
              <a:t>M – da li je stranica menjana otkako je učitana u glavnu memoriju. Ako jeste, potrebno je pre izbacivanja upisati izmenu na disk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sr-Latn-RS" dirty="0"/>
          </a:p>
          <a:p>
            <a:endParaRPr lang="en-US" dirty="0"/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4" name="Content Placeholder 3" descr="Fig08_02a.gif"/>
          <p:cNvPicPr>
            <a:picLocks noGrp="1" noChangeAspect="1"/>
          </p:cNvPicPr>
          <p:nvPr/>
        </p:nvPicPr>
        <p:blipFill rotWithShape="1">
          <a:blip r:embed="rId2"/>
          <a:srcRect r="9430" b="25419"/>
          <a:stretch/>
        </p:blipFill>
        <p:spPr bwMode="auto">
          <a:xfrm>
            <a:off x="2514599" y="4572000"/>
            <a:ext cx="4650749" cy="21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51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Pri izvršavanju procesa, najčešće se početna adresa tabele stranica drži u registru</a:t>
            </a:r>
          </a:p>
          <a:p>
            <a:pPr lvl="1"/>
            <a:r>
              <a:rPr lang="sr-Latn-RS" dirty="0" smtClean="0"/>
              <a:t>Ova adresa se čuva u upravljačkom bloku procesa</a:t>
            </a:r>
          </a:p>
          <a:p>
            <a:pPr lvl="1"/>
            <a:r>
              <a:rPr lang="sr-Latn-RS" dirty="0" smtClean="0"/>
              <a:t>Pri komutaciji se ubacuje u procesorski registar</a:t>
            </a:r>
          </a:p>
          <a:p>
            <a:r>
              <a:rPr lang="sr-Latn-RS" dirty="0" smtClean="0"/>
              <a:t>Broj stranice iz virtuelne adrese se koristi za indeksiranje tabele stranica i preuzimanje broja okvira</a:t>
            </a:r>
          </a:p>
          <a:p>
            <a:r>
              <a:rPr lang="sr-Latn-RS" dirty="0" smtClean="0"/>
              <a:t>Broj okvira se kombinuje sa brojem pomeraja za dobijanje fizičke adrese</a:t>
            </a:r>
          </a:p>
          <a:p>
            <a:pPr marL="0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0859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Adresiranje sa virtuelnom memorijom</a:t>
            </a:r>
            <a:endParaRPr lang="en-US" dirty="0"/>
          </a:p>
        </p:txBody>
      </p:sp>
      <p:pic>
        <p:nvPicPr>
          <p:cNvPr id="4" name="Content Placeholder 3" descr="Fig08_03.gif"/>
          <p:cNvPicPr>
            <a:picLocks noGrp="1" noChangeAspect="1"/>
          </p:cNvPicPr>
          <p:nvPr/>
        </p:nvPicPr>
        <p:blipFill rotWithShape="1">
          <a:blip r:embed="rId2"/>
          <a:srcRect b="12413"/>
          <a:stretch/>
        </p:blipFill>
        <p:spPr bwMode="auto">
          <a:xfrm>
            <a:off x="902473" y="1524000"/>
            <a:ext cx="7541202" cy="49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1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Karakteristike</a:t>
            </a:r>
            <a:r>
              <a:rPr lang="en-US" sz="3600" dirty="0" smtClean="0"/>
              <a:t> </a:t>
            </a:r>
            <a:r>
              <a:rPr lang="en-US" sz="3600" dirty="0" err="1" smtClean="0"/>
              <a:t>upravljanja</a:t>
            </a:r>
            <a:r>
              <a:rPr lang="en-US" sz="3600" dirty="0" smtClean="0"/>
              <a:t> </a:t>
            </a:r>
            <a:r>
              <a:rPr lang="en-US" sz="3600" dirty="0" err="1" smtClean="0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Memorijske</a:t>
            </a:r>
            <a:r>
              <a:rPr lang="en-US" dirty="0" smtClean="0"/>
              <a:t> reference </a:t>
            </a:r>
            <a:r>
              <a:rPr lang="sr-Latn-RS" dirty="0" smtClean="0"/>
              <a:t>su logičke adrese koje </a:t>
            </a:r>
            <a:r>
              <a:rPr lang="en-US" dirty="0" smtClean="0"/>
              <a:t>se </a:t>
            </a:r>
            <a:r>
              <a:rPr lang="en-US" dirty="0" err="1" smtClean="0"/>
              <a:t>dinami</a:t>
            </a:r>
            <a:r>
              <a:rPr lang="sr-Latn-RS" dirty="0" smtClean="0"/>
              <a:t>čki prevode u fizičke adrese</a:t>
            </a:r>
            <a:r>
              <a:rPr lang="en-US" dirty="0" smtClean="0"/>
              <a:t> </a:t>
            </a:r>
            <a:r>
              <a:rPr lang="sr-Latn-RS" dirty="0" smtClean="0"/>
              <a:t>u toku izvršavanja</a:t>
            </a:r>
            <a:endParaRPr lang="en-US" dirty="0"/>
          </a:p>
          <a:p>
            <a:pPr lvl="1"/>
            <a:r>
              <a:rPr lang="sr-Latn-RS" dirty="0" smtClean="0"/>
              <a:t>Proces može da </a:t>
            </a:r>
            <a:r>
              <a:rPr lang="en-US" dirty="0" err="1" smtClean="0"/>
              <a:t>bude</a:t>
            </a:r>
            <a:r>
              <a:rPr lang="en-US" dirty="0" smtClean="0"/>
              <a:t> </a:t>
            </a:r>
            <a:r>
              <a:rPr lang="sr-Latn-RS" dirty="0" smtClean="0"/>
              <a:t>ubacivan i izbacivan u/iz glavne memorije u toku izvršavanja </a:t>
            </a:r>
          </a:p>
          <a:p>
            <a:pPr lvl="1"/>
            <a:r>
              <a:rPr lang="sr-Latn-RS" dirty="0" smtClean="0"/>
              <a:t>Svaki put može biti smešten u različit deo memorije</a:t>
            </a:r>
          </a:p>
          <a:p>
            <a:r>
              <a:rPr lang="sr-Latn-RS" dirty="0" smtClean="0"/>
              <a:t>Proces se može izdeliti na manje delove koji ne moraju zauzimati uzastopne lokacije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TLB </a:t>
            </a:r>
            <a:r>
              <a:rPr lang="en-US" dirty="0" err="1" smtClean="0"/>
              <a:t>Bafer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memorija</a:t>
            </a:r>
            <a:r>
              <a:rPr lang="en-US" dirty="0" smtClean="0"/>
              <a:t>, </a:t>
            </a:r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svakom</a:t>
            </a:r>
            <a:r>
              <a:rPr lang="en-US" dirty="0" smtClean="0"/>
              <a:t> </a:t>
            </a:r>
            <a:r>
              <a:rPr lang="en-US" dirty="0" err="1" smtClean="0"/>
              <a:t>referenciranju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trebaju</a:t>
            </a:r>
            <a:r>
              <a:rPr lang="en-US" dirty="0" smtClean="0"/>
              <a:t> </a:t>
            </a:r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en-US" dirty="0" smtClean="0"/>
              <a:t> </a:t>
            </a:r>
            <a:r>
              <a:rPr lang="en-US" dirty="0" err="1" smtClean="0"/>
              <a:t>memoriji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Jedan</a:t>
            </a:r>
            <a:r>
              <a:rPr lang="en-US" dirty="0" smtClean="0"/>
              <a:t> da se </a:t>
            </a:r>
            <a:r>
              <a:rPr lang="en-US" dirty="0" err="1" smtClean="0"/>
              <a:t>preuzme</a:t>
            </a:r>
            <a:r>
              <a:rPr lang="en-US" dirty="0" smtClean="0"/>
              <a:t> </a:t>
            </a:r>
            <a:r>
              <a:rPr lang="en-US" dirty="0" err="1" smtClean="0"/>
              <a:t>stavka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tabele</a:t>
            </a:r>
            <a:r>
              <a:rPr lang="en-US" dirty="0" smtClean="0"/>
              <a:t> </a:t>
            </a:r>
            <a:r>
              <a:rPr lang="en-US" dirty="0" err="1" smtClean="0"/>
              <a:t>stranica</a:t>
            </a:r>
            <a:endParaRPr lang="en-US" dirty="0" smtClean="0"/>
          </a:p>
          <a:p>
            <a:pPr lvl="1"/>
            <a:r>
              <a:rPr lang="en-US" dirty="0" err="1" smtClean="0"/>
              <a:t>Jedan</a:t>
            </a:r>
            <a:r>
              <a:rPr lang="en-US" dirty="0" smtClean="0"/>
              <a:t> da se pro</a:t>
            </a:r>
            <a:r>
              <a:rPr lang="sr-Latn-RS" dirty="0" smtClean="0"/>
              <a:t>čita vrednost sa izračunate fizičke adrese</a:t>
            </a:r>
            <a:endParaRPr lang="en-US" dirty="0" smtClean="0"/>
          </a:p>
          <a:p>
            <a:r>
              <a:rPr lang="sr-Latn-RS" dirty="0" smtClean="0"/>
              <a:t>Da bi se prevazišao ovaj problem koristi se specijalni brzi keš za stavke tabele stranica</a:t>
            </a:r>
          </a:p>
          <a:p>
            <a:pPr lvl="1"/>
            <a:r>
              <a:rPr lang="sr-Latn-RS" dirty="0" smtClean="0"/>
              <a:t>Zove se </a:t>
            </a:r>
            <a:r>
              <a:rPr lang="en-US" dirty="0" smtClean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(TLB)</a:t>
            </a:r>
          </a:p>
          <a:p>
            <a:pPr lvl="1"/>
            <a:r>
              <a:rPr lang="sr-Latn-RS" dirty="0" smtClean="0"/>
              <a:t>Sadrži stavke tabele stranica koje su najskorije korišćene</a:t>
            </a:r>
          </a:p>
          <a:p>
            <a:pPr lvl="1"/>
            <a:r>
              <a:rPr lang="sr-Latn-RS" dirty="0" smtClean="0"/>
              <a:t>U savremenim procesorima najčešće postoji više nivoa TLB</a:t>
            </a:r>
          </a:p>
          <a:p>
            <a:pPr lvl="2"/>
            <a:r>
              <a:rPr lang="sr-Latn-RS" dirty="0" smtClean="0"/>
              <a:t>Hijerarhijski organizovani po veličini i brzini</a:t>
            </a:r>
          </a:p>
          <a:p>
            <a:pPr lvl="2"/>
            <a:r>
              <a:rPr lang="sr-Latn-RS" dirty="0" smtClean="0"/>
              <a:t>Svaki sledeći nivo veći, ali sporiji</a:t>
            </a:r>
          </a:p>
          <a:p>
            <a:pPr lvl="1"/>
            <a:r>
              <a:rPr lang="sr-Latn-RS" dirty="0" smtClean="0"/>
              <a:t>Obično postoje odvojeni TLB za adrese koje se odnose na instrukcije i one koje se odnose na podatke</a:t>
            </a:r>
          </a:p>
        </p:txBody>
      </p:sp>
    </p:spTree>
    <p:extLst>
      <p:ext uri="{BB962C8B-B14F-4D97-AF65-F5344CB8AC3E}">
        <p14:creationId xmlns:p14="http://schemas.microsoft.com/office/powerpoint/2010/main" val="4917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Pri referenciranju na osnovu virtuelne adrese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sr-Latn-RS" dirty="0" smtClean="0"/>
              <a:t>procesor najpre proverava TLB </a:t>
            </a:r>
            <a:endParaRPr lang="en-US" dirty="0"/>
          </a:p>
          <a:p>
            <a:r>
              <a:rPr lang="sr-Latn-RS" dirty="0" smtClean="0"/>
              <a:t>Ako se stavka za referenciranu stranicu nalazi u TLB</a:t>
            </a:r>
          </a:p>
          <a:p>
            <a:pPr lvl="1"/>
            <a:r>
              <a:rPr lang="sr-Latn-RS" dirty="0" smtClean="0"/>
              <a:t>preuzima se broj okvira i formira stvarna adresa</a:t>
            </a:r>
          </a:p>
          <a:p>
            <a:r>
              <a:rPr lang="sr-Latn-RS" dirty="0" smtClean="0"/>
              <a:t>Ako se stavka za referenciranu stranicu ne nalazi u TLB</a:t>
            </a:r>
          </a:p>
          <a:p>
            <a:pPr lvl="1"/>
            <a:r>
              <a:rPr lang="sr-Latn-RS" dirty="0" smtClean="0"/>
              <a:t>pristupa se stavci u tabeli stranica</a:t>
            </a:r>
          </a:p>
        </p:txBody>
      </p:sp>
    </p:spTree>
    <p:extLst>
      <p:ext uri="{BB962C8B-B14F-4D97-AF65-F5344CB8AC3E}">
        <p14:creationId xmlns:p14="http://schemas.microsoft.com/office/powerpoint/2010/main" val="13015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Proverava se da li je stranica u glavnoj memoriji</a:t>
            </a:r>
          </a:p>
          <a:p>
            <a:pPr lvl="1"/>
            <a:r>
              <a:rPr lang="sr-Latn-RS" dirty="0" smtClean="0"/>
              <a:t>Ako nije, generiše se greška stranice (</a:t>
            </a:r>
            <a:r>
              <a:rPr lang="sr-Latn-RS" i="1" dirty="0" smtClean="0"/>
              <a:t>page fault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OS je zadužen da prebaci stranicu iz spoljne u radnu memoriju i da ažurira tabelu stranica</a:t>
            </a:r>
          </a:p>
          <a:p>
            <a:r>
              <a:rPr lang="sr-Latn-RS" dirty="0" smtClean="0"/>
              <a:t>TLB se ažurira da uključi referenciranu stavku tabele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pic>
        <p:nvPicPr>
          <p:cNvPr id="4" name="Content Placeholder 3" descr="Fig08_07.gif"/>
          <p:cNvPicPr>
            <a:picLocks noGrp="1" noChangeAspect="1"/>
          </p:cNvPicPr>
          <p:nvPr/>
        </p:nvPicPr>
        <p:blipFill rotWithShape="1">
          <a:blip r:embed="rId2"/>
          <a:srcRect b="10264"/>
          <a:stretch/>
        </p:blipFill>
        <p:spPr bwMode="auto">
          <a:xfrm>
            <a:off x="914400" y="1600199"/>
            <a:ext cx="7480992" cy="491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7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TLB – asocijativno preslikavanje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TLB sadrži samo neke od stavki tabele stranica</a:t>
            </a:r>
          </a:p>
          <a:p>
            <a:pPr lvl="1"/>
            <a:r>
              <a:rPr lang="sr-Latn-RS" dirty="0" smtClean="0"/>
              <a:t>ne može se stavka jednostavno pronaći indeksiranjem na osnovu broja stranice</a:t>
            </a:r>
          </a:p>
          <a:p>
            <a:pPr lvl="1"/>
            <a:r>
              <a:rPr lang="sr-Latn-RS" dirty="0" smtClean="0"/>
              <a:t>stavka TLB mora da sadrži broj stranice i kompletnu stavku tabele stranica</a:t>
            </a:r>
          </a:p>
          <a:p>
            <a:r>
              <a:rPr lang="sr-Latn-RS" dirty="0" smtClean="0"/>
              <a:t>Procesor može istovremeno da ispita više stavki TLB da pronađe odgovarajuću stranicu</a:t>
            </a:r>
          </a:p>
          <a:p>
            <a:pPr lvl="1"/>
            <a:r>
              <a:rPr lang="sr-Latn-RS" dirty="0" smtClean="0"/>
              <a:t>ova tehnika se zove asocijativno preslikavanje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TLB asocijativno preslikavanje</a:t>
            </a:r>
            <a:endParaRPr lang="en-US" dirty="0"/>
          </a:p>
        </p:txBody>
      </p:sp>
      <p:pic>
        <p:nvPicPr>
          <p:cNvPr id="4" name="Content Placeholder 3" descr="Fig08_09.gif"/>
          <p:cNvPicPr>
            <a:picLocks noGrp="1" noChangeAspect="1"/>
          </p:cNvPicPr>
          <p:nvPr/>
        </p:nvPicPr>
        <p:blipFill rotWithShape="1">
          <a:blip r:embed="rId2"/>
          <a:srcRect b="25722"/>
          <a:stretch/>
        </p:blipFill>
        <p:spPr bwMode="auto">
          <a:xfrm>
            <a:off x="914399" y="1828800"/>
            <a:ext cx="7678545" cy="405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154520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Direktno preslikavanje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151936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Asocijativno preslikavanje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4753672" y="5585790"/>
            <a:ext cx="4035552" cy="1219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N mogućih lokacija u kojima može biti tražena stavka</a:t>
            </a:r>
          </a:p>
          <a:p>
            <a:r>
              <a:rPr lang="sr-Latn-RS" dirty="0" smtClean="0"/>
              <a:t>Zavisno od procesora, N može biti od 1 do cele veličine TLB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Stavke TLB bafera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Stavke u TLB baferu </a:t>
            </a:r>
          </a:p>
          <a:p>
            <a:pPr lvl="1"/>
            <a:r>
              <a:rPr lang="sr-Latn-RS" dirty="0" smtClean="0"/>
              <a:t>mogu da se odnose na sve procese u sistemu</a:t>
            </a:r>
          </a:p>
          <a:p>
            <a:pPr lvl="1"/>
            <a:r>
              <a:rPr lang="sr-Latn-RS" dirty="0" smtClean="0"/>
              <a:t>da sadrže podatke o stranicama aktivnog procesa</a:t>
            </a:r>
          </a:p>
          <a:p>
            <a:r>
              <a:rPr lang="sr-Latn-RS" dirty="0" smtClean="0"/>
              <a:t>Ako se stavke odnose na različite procese</a:t>
            </a:r>
          </a:p>
          <a:p>
            <a:pPr lvl="1"/>
            <a:r>
              <a:rPr lang="sr-Latn-RS" dirty="0" smtClean="0"/>
              <a:t>U svakoj stavci je potrebna informacija na koji se proces odnosi</a:t>
            </a:r>
          </a:p>
          <a:p>
            <a:pPr lvl="1"/>
            <a:r>
              <a:rPr lang="sr-Latn-RS" dirty="0" smtClean="0"/>
              <a:t>Pri referenciranju, pronalaženje je uspešno samo ako se nađe stavka koja se odnosi na referenciranu stranicu konkretnog procesa</a:t>
            </a:r>
          </a:p>
          <a:p>
            <a:r>
              <a:rPr lang="sr-Latn-RS" dirty="0" smtClean="0"/>
              <a:t>Ako TLB ne podržava stavke koje se odnose na različite procese</a:t>
            </a:r>
          </a:p>
          <a:p>
            <a:pPr lvl="1"/>
            <a:r>
              <a:rPr lang="sr-Latn-RS" dirty="0" smtClean="0"/>
              <a:t>Pri komutaciji procesa mora se TLB isprazniti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4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TLB bafer – procenat pogodaka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Procenat pogodaka – koji deo ukupnih referenciranja stranica se pronađe u TLB baferu</a:t>
            </a:r>
          </a:p>
          <a:p>
            <a:r>
              <a:rPr lang="sr-Latn-RS" dirty="0" smtClean="0"/>
              <a:t>Cilj je ostvariti što veći procenat pogodaka</a:t>
            </a:r>
          </a:p>
          <a:p>
            <a:pPr lvl="1"/>
            <a:r>
              <a:rPr lang="sr-Latn-RS" dirty="0" smtClean="0"/>
              <a:t>Tada nije potrebno pristupati tabeli stranica</a:t>
            </a:r>
          </a:p>
          <a:p>
            <a:pPr lvl="1"/>
            <a:r>
              <a:rPr lang="sr-Latn-RS" dirty="0" smtClean="0"/>
              <a:t>Time se ubrzava pristup referenciranoj adresi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2723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Vreme pristupa memoriji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sr-Latn-RS" dirty="0" smtClean="0"/>
                  <a:t>Efektivno vreme pristupa memoriji</a:t>
                </a:r>
              </a:p>
              <a:p>
                <a:pPr lvl="1"/>
                <a:r>
                  <a:rPr lang="sr-Latn-RS" dirty="0"/>
                  <a:t>Ukupno vreme potrebno da se pročita/upiše podatak u memoriju</a:t>
                </a:r>
              </a:p>
              <a:p>
                <a:pPr lvl="1"/>
                <a:r>
                  <a:rPr lang="sr-Latn-RS" dirty="0"/>
                  <a:t>Vreme uključuje pristup </a:t>
                </a:r>
                <a:r>
                  <a:rPr lang="sr-Latn-RS" dirty="0" smtClean="0"/>
                  <a:t>tabeli </a:t>
                </a:r>
                <a:r>
                  <a:rPr lang="sr-Latn-RS" dirty="0"/>
                  <a:t>stranica i traženoj memorijskoj </a:t>
                </a:r>
                <a:r>
                  <a:rPr lang="sr-Latn-RS" dirty="0" smtClean="0"/>
                  <a:t>lokaciji</a:t>
                </a:r>
              </a:p>
              <a:p>
                <a:r>
                  <a:rPr lang="sr-Latn-RS" dirty="0" smtClean="0"/>
                  <a:t>Primer</a:t>
                </a:r>
              </a:p>
              <a:p>
                <a:pPr lvl="1"/>
                <a:r>
                  <a:rPr lang="sr-Latn-RS" dirty="0" smtClean="0"/>
                  <a:t>100 ns za pristup radnoj memoriji</a:t>
                </a:r>
              </a:p>
              <a:p>
                <a:pPr lvl="1"/>
                <a:r>
                  <a:rPr lang="sr-Latn-RS" dirty="0" smtClean="0"/>
                  <a:t>Ako se stranica ne pronađe u TLB, efektivno vreme pristupa je 200 ns </a:t>
                </a:r>
              </a:p>
              <a:p>
                <a:pPr lvl="1"/>
                <a:r>
                  <a:rPr lang="sr-Latn-RS" dirty="0" smtClean="0"/>
                  <a:t>100 ns za pristup tabeli stranica i 100 ns za pristup traženoj lokaciji</a:t>
                </a:r>
              </a:p>
              <a:p>
                <a:r>
                  <a:rPr lang="sr-Latn-RS" dirty="0" smtClean="0"/>
                  <a:t>Prosečno efektivno vreme pristupa</a:t>
                </a:r>
              </a:p>
              <a:p>
                <a:pPr lvl="1"/>
                <a:r>
                  <a:rPr lang="sr-Latn-RS" dirty="0" smtClean="0"/>
                  <a:t>Uzima u obzir procenat pogodaka</a:t>
                </a:r>
              </a:p>
              <a:p>
                <a:pPr lvl="1"/>
                <a:r>
                  <a:rPr lang="sr-Latn-RS" dirty="0" smtClean="0"/>
                  <a:t>Ako je procenat pogodaka 80% i 100 ns vreme pristupa memoriji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i="1" smtClean="0">
                          <a:latin typeface="Cambria Math"/>
                        </a:rPr>
                        <m:t>=</m:t>
                      </m:r>
                      <m:r>
                        <a:rPr lang="sr-Latn-RS" b="0" i="1" smtClean="0">
                          <a:latin typeface="Cambria Math"/>
                        </a:rPr>
                        <m:t>0.80 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×100+0.20 ×200=120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</m:oMath>
                  </m:oMathPara>
                </a14:m>
                <a:endParaRPr lang="sr-Latn-RS" dirty="0" smtClean="0"/>
              </a:p>
              <a:p>
                <a:pPr lvl="1"/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 rotWithShape="0">
                <a:blip r:embed="rId2"/>
                <a:stretch>
                  <a:fillRect l="-75" t="-2061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Tabela stranica može da bude prevelika da bi se čuvala u glavnoj memoriji</a:t>
            </a:r>
          </a:p>
          <a:p>
            <a:r>
              <a:rPr lang="sr-Latn-RS" dirty="0" smtClean="0"/>
              <a:t>Jedna varijanta rešenja je smeštanje tabele stranica u virtuelnu memoriju</a:t>
            </a:r>
          </a:p>
          <a:p>
            <a:pPr lvl="1"/>
            <a:r>
              <a:rPr lang="sr-Latn-RS" dirty="0" smtClean="0"/>
              <a:t>tabela stranica se deli u stranice</a:t>
            </a:r>
          </a:p>
          <a:p>
            <a:r>
              <a:rPr lang="sr-Latn-RS" dirty="0" smtClean="0"/>
              <a:t>Pri izvršavanju procesa deo tabele stranica mora da bude u glavnoj memoriji</a:t>
            </a:r>
          </a:p>
          <a:p>
            <a:pPr lvl="1"/>
            <a:r>
              <a:rPr lang="sr-Latn-RS" dirty="0" smtClean="0"/>
              <a:t>potrebno je pristupiti stavci koja se odnosi na stranicu koja se trenutno referencira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Karakteristike</a:t>
            </a:r>
            <a:r>
              <a:rPr lang="en-US" sz="3600" dirty="0"/>
              <a:t> </a:t>
            </a:r>
            <a:r>
              <a:rPr lang="en-US" sz="3600" dirty="0" err="1"/>
              <a:t>upravljanja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Ako su </a:t>
            </a:r>
            <a:r>
              <a:rPr lang="sr-Latn-RS" b="1" dirty="0" smtClean="0"/>
              <a:t>obe </a:t>
            </a:r>
            <a:r>
              <a:rPr lang="sr-Latn-RS" dirty="0" smtClean="0"/>
              <a:t>karakteristike prisutne</a:t>
            </a:r>
            <a:r>
              <a:rPr lang="en-NZ" dirty="0" smtClean="0"/>
              <a:t> </a:t>
            </a:r>
            <a:endParaRPr lang="en-NZ" dirty="0"/>
          </a:p>
          <a:p>
            <a:pPr lvl="1"/>
            <a:r>
              <a:rPr lang="sr-Latn-RS" dirty="0" smtClean="0"/>
              <a:t>Tada nije neophodno da svi delovi procesa istovremeno budu u glavnoj memoriji u toku izvršavanja</a:t>
            </a:r>
          </a:p>
          <a:p>
            <a:pPr lvl="1"/>
            <a:r>
              <a:rPr lang="sr-Latn-RS" dirty="0" smtClean="0"/>
              <a:t>Ne koriste se svi delovi procesa uvek i jednako često</a:t>
            </a:r>
          </a:p>
          <a:p>
            <a:pPr lvl="1"/>
            <a:r>
              <a:rPr lang="sr-Latn-RS" dirty="0" smtClean="0"/>
              <a:t>Nema razloga da delovi koji nisu u upotrebi</a:t>
            </a:r>
            <a:r>
              <a:rPr lang="en-US" dirty="0" smtClean="0"/>
              <a:t> </a:t>
            </a:r>
            <a:r>
              <a:rPr lang="sr-Latn-RS" dirty="0"/>
              <a:t>zauzimaju memoriju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7370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Hijerarhijska 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Druga varijanta za prevelike tabele stranica</a:t>
            </a:r>
          </a:p>
          <a:p>
            <a:r>
              <a:rPr lang="sr-Latn-RS" dirty="0" smtClean="0"/>
              <a:t>Mala osnovna tabela stranica</a:t>
            </a:r>
          </a:p>
          <a:p>
            <a:r>
              <a:rPr lang="sr-Latn-RS" dirty="0" smtClean="0"/>
              <a:t>Stavke te  tabele stranica pokazuju na stranicu u drugoj tabeli stranica</a:t>
            </a:r>
          </a:p>
          <a:p>
            <a:r>
              <a:rPr lang="sr-Latn-RS" dirty="0" smtClean="0"/>
              <a:t>U toj drugoj tabeli stranica su podaci o stranicama procesa</a:t>
            </a:r>
          </a:p>
          <a:p>
            <a:r>
              <a:rPr lang="sr-Latn-RS" dirty="0" smtClean="0"/>
              <a:t>Može se tako realizovati u N nivoa</a:t>
            </a:r>
          </a:p>
          <a:p>
            <a:pPr lvl="1"/>
            <a:r>
              <a:rPr lang="sr-Latn-RS" dirty="0" smtClean="0"/>
              <a:t>Tabele stranica na svim nivoima se čuvaju u radnoj memoriji</a:t>
            </a:r>
          </a:p>
          <a:p>
            <a:pPr lvl="1"/>
            <a:r>
              <a:rPr lang="sr-Latn-RS" dirty="0" smtClean="0"/>
              <a:t>Najčešće ima 3 nivoa</a:t>
            </a:r>
          </a:p>
        </p:txBody>
      </p:sp>
    </p:spTree>
    <p:extLst>
      <p:ext uri="{BB962C8B-B14F-4D97-AF65-F5344CB8AC3E}">
        <p14:creationId xmlns:p14="http://schemas.microsoft.com/office/powerpoint/2010/main" val="74456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Hijerarhijska tabela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ne kreira </a:t>
            </a:r>
            <a:r>
              <a:rPr lang="sr-Latn-RS" dirty="0" smtClean="0"/>
              <a:t>sve </a:t>
            </a:r>
            <a:r>
              <a:rPr lang="sr-Latn-RS" dirty="0"/>
              <a:t>delove tabela stranica na nižim nivoima</a:t>
            </a:r>
          </a:p>
          <a:p>
            <a:pPr lvl="1"/>
            <a:r>
              <a:rPr lang="sr-Latn-RS" dirty="0"/>
              <a:t>Npr. ne kreiraju se stavke tabele stranica za stranice iz heap memorije koje se ne koriste</a:t>
            </a:r>
          </a:p>
          <a:p>
            <a:pPr lvl="1"/>
            <a:r>
              <a:rPr lang="sr-Latn-RS" dirty="0"/>
              <a:t>Na ovaj način se </a:t>
            </a:r>
            <a:r>
              <a:rPr lang="sr-Latn-RS" dirty="0" smtClean="0"/>
              <a:t>troši </a:t>
            </a:r>
            <a:r>
              <a:rPr lang="sr-Latn-RS" dirty="0"/>
              <a:t>manje radne memorije </a:t>
            </a:r>
            <a:r>
              <a:rPr lang="sr-Latn-RS" dirty="0" smtClean="0"/>
              <a:t>u odnosu na klasičnu tabelu </a:t>
            </a:r>
            <a:r>
              <a:rPr lang="sr-Latn-RS" dirty="0"/>
              <a:t>stranica u jednom nivou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4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Hijerarhijska tabela stranica u 2 nivoa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44958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Hijerarhijska tabela stranica u 2 nivoa</a:t>
            </a:r>
            <a:endParaRPr lang="en-US" sz="3600" dirty="0"/>
          </a:p>
        </p:txBody>
      </p:sp>
      <p:pic>
        <p:nvPicPr>
          <p:cNvPr id="4" name="Content Placeholder 3" descr="Fig08_05.gif"/>
          <p:cNvPicPr>
            <a:picLocks noGrp="1" noChangeAspect="1"/>
          </p:cNvPicPr>
          <p:nvPr/>
        </p:nvPicPr>
        <p:blipFill rotWithShape="1">
          <a:blip r:embed="rId2"/>
          <a:srcRect b="8656"/>
          <a:stretch/>
        </p:blipFill>
        <p:spPr bwMode="auto">
          <a:xfrm>
            <a:off x="914400" y="1676400"/>
            <a:ext cx="7239000" cy="461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05400" y="4953000"/>
            <a:ext cx="1066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49101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 smtClean="0"/>
              <a:t>4 MB page table</a:t>
            </a:r>
          </a:p>
          <a:p>
            <a:pPr algn="ctr"/>
            <a:r>
              <a:rPr lang="sr-Latn-RS" sz="1400" dirty="0" smtClean="0"/>
              <a:t>(2</a:t>
            </a:r>
            <a:r>
              <a:rPr lang="sr-Latn-RS" sz="1400" baseline="30000" dirty="0" smtClean="0"/>
              <a:t>20</a:t>
            </a:r>
            <a:r>
              <a:rPr lang="sr-Latn-RS" sz="1400" dirty="0" smtClean="0"/>
              <a:t> PTEs)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352800" y="5105400"/>
            <a:ext cx="11811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50625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 smtClean="0"/>
              <a:t>4 KB page table</a:t>
            </a:r>
          </a:p>
          <a:p>
            <a:pPr algn="ctr"/>
            <a:r>
              <a:rPr lang="sr-Latn-RS" sz="1400" dirty="0" smtClean="0"/>
              <a:t>(2</a:t>
            </a:r>
            <a:r>
              <a:rPr lang="sr-Latn-RS" sz="1400" baseline="30000" dirty="0" smtClean="0"/>
              <a:t>10</a:t>
            </a:r>
            <a:r>
              <a:rPr lang="sr-Latn-RS" sz="1400" dirty="0" smtClean="0"/>
              <a:t> PTEs)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48400" y="6283402"/>
            <a:ext cx="2743200" cy="495300"/>
          </a:xfrm>
          <a:prstGeom prst="accentCallout1">
            <a:avLst>
              <a:gd name="adj1" fmla="val 32396"/>
              <a:gd name="adj2" fmla="val -8631"/>
              <a:gd name="adj3" fmla="val -184434"/>
              <a:gd name="adj4" fmla="val -22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2</a:t>
            </a:r>
            <a:r>
              <a:rPr lang="sr-Latn-RS" sz="1600" baseline="30000" dirty="0" smtClean="0"/>
              <a:t>10</a:t>
            </a:r>
            <a:r>
              <a:rPr lang="sr-Latn-RS" sz="1600" dirty="0" smtClean="0"/>
              <a:t> stranica sa </a:t>
            </a:r>
            <a:r>
              <a:rPr lang="sr-Latn-RS" sz="1600" dirty="0"/>
              <a:t>po 2</a:t>
            </a:r>
            <a:r>
              <a:rPr lang="sr-Latn-RS" sz="1600" baseline="30000" dirty="0"/>
              <a:t>10</a:t>
            </a:r>
            <a:r>
              <a:rPr lang="sr-Latn-RS" sz="1600" dirty="0" smtClean="0"/>
              <a:t> stavki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15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Veli</a:t>
            </a:r>
            <a:r>
              <a:rPr lang="sr-Latn-RS" dirty="0" smtClean="0"/>
              <a:t>čina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Loša strana klasične tabele stranica je da je njena veličina proporcionalna veličini virtuelnog adresnog prostora </a:t>
            </a:r>
          </a:p>
          <a:p>
            <a:endParaRPr lang="en-NZ" dirty="0"/>
          </a:p>
          <a:p>
            <a:r>
              <a:rPr lang="sr-Latn-RS" dirty="0" smtClean="0"/>
              <a:t>Alternativa je invertovana tabela stranica</a:t>
            </a:r>
          </a:p>
          <a:p>
            <a:pPr lvl="1"/>
            <a:r>
              <a:rPr lang="sr-Latn-RS" dirty="0" smtClean="0"/>
              <a:t>Jedna stavka za svaki okvir</a:t>
            </a:r>
          </a:p>
          <a:p>
            <a:pPr lvl="1"/>
            <a:r>
              <a:rPr lang="sr-Latn-RS" dirty="0" smtClean="0"/>
              <a:t>Značajno manje stavki od klasične tabele stranica</a:t>
            </a:r>
          </a:p>
          <a:p>
            <a:pPr lvl="1"/>
            <a:r>
              <a:rPr lang="sr-Latn-RS" dirty="0" smtClean="0"/>
              <a:t>Stavka specificira koja stranica kojeg procesa je trenutno smeštena u okvir</a:t>
            </a:r>
          </a:p>
          <a:p>
            <a:pPr lvl="1"/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Linearna invertovana tabela stranica</a:t>
            </a:r>
            <a:endParaRPr lang="en-GB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5" y="1524000"/>
            <a:ext cx="57150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Callout 1 (Accent Bar) 6"/>
          <p:cNvSpPr/>
          <p:nvPr/>
        </p:nvSpPr>
        <p:spPr>
          <a:xfrm>
            <a:off x="6248400" y="160060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Relativna adresa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2286000"/>
            <a:ext cx="1143000" cy="495300"/>
          </a:xfrm>
          <a:prstGeom prst="accentCallout1">
            <a:avLst>
              <a:gd name="adj1" fmla="val 32396"/>
              <a:gd name="adj2" fmla="val -8631"/>
              <a:gd name="adj3" fmla="val 229379"/>
              <a:gd name="adj4" fmla="val -490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Indeksi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30566" y="2362200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170459"/>
              <a:gd name="adj4" fmla="val -1778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ID procesa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629400" y="305752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Broj stranice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7007157" y="4778712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-82896"/>
              <a:gd name="adj4" fmla="val -68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Fizička adresa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1173804" y="5555710"/>
            <a:ext cx="7662153" cy="1226090"/>
          </a:xfrm>
          <a:prstGeom prst="accentCallout1">
            <a:avLst>
              <a:gd name="adj1" fmla="val 32396"/>
              <a:gd name="adj2" fmla="val -8631"/>
              <a:gd name="adj3" fmla="val -167106"/>
              <a:gd name="adj4" fmla="val 393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sz="1600" dirty="0" smtClean="0"/>
              <a:t>Linearno se prolazi kroz sve okvire da se nađe okvir u kojem je referencirana stranica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sz="1600" dirty="0" smtClean="0"/>
              <a:t>Sporo!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74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Heširana invertovana tabela stranica</a:t>
            </a:r>
            <a:endParaRPr lang="en-GB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63251"/>
            <a:ext cx="56673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2590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30666"/>
              <a:gd name="adj4" fmla="val -247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Indeks stavke je broj stranice konvertovan hash funkcijom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1863251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40486"/>
              <a:gd name="adj4" fmla="val -342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Hash anchor table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57264" y="3352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238686"/>
              <a:gd name="adj4" fmla="val -352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Sadržaj stavke je okvir u kojem je stranica smeštena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28081" y="4114800"/>
            <a:ext cx="2971800" cy="1295400"/>
          </a:xfrm>
          <a:prstGeom prst="accentCallout1">
            <a:avLst>
              <a:gd name="adj1" fmla="val 32396"/>
              <a:gd name="adj2" fmla="val -8631"/>
              <a:gd name="adj3" fmla="val -66311"/>
              <a:gd name="adj4" fmla="val -1825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Više stranica može hesh funkcijom da se preslika u istu stavku. Zato se ulančavaju sve stranice koje imaju isti hash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28081" y="5606576"/>
            <a:ext cx="2971800" cy="794224"/>
          </a:xfrm>
          <a:prstGeom prst="accentCallout1">
            <a:avLst>
              <a:gd name="adj1" fmla="val 32396"/>
              <a:gd name="adj2" fmla="val -8631"/>
              <a:gd name="adj3" fmla="val -218866"/>
              <a:gd name="adj4" fmla="val -1936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Prolazi se kroz lanac da se nađe stranica koja je referencirana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21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je određena memorijska lokacija</a:t>
            </a:r>
          </a:p>
          <a:p>
            <a:pPr lvl="1"/>
            <a:r>
              <a:rPr lang="sr-Latn-RS" dirty="0" smtClean="0"/>
              <a:t>Samo za čitanje </a:t>
            </a:r>
          </a:p>
          <a:p>
            <a:pPr lvl="1"/>
            <a:r>
              <a:rPr lang="sr-Latn-RS" dirty="0" smtClean="0"/>
              <a:t>Čitanje i upis</a:t>
            </a:r>
          </a:p>
          <a:p>
            <a:pPr lvl="1"/>
            <a:r>
              <a:rPr lang="sr-Latn-RS" dirty="0" smtClean="0"/>
              <a:t>Samo za izvršavanje</a:t>
            </a:r>
          </a:p>
          <a:p>
            <a:r>
              <a:rPr lang="sr-Latn-RS" dirty="0" smtClean="0"/>
              <a:t>Implementira se dodatnim bitovima u stavci tabele stranica</a:t>
            </a:r>
          </a:p>
          <a:p>
            <a:r>
              <a:rPr lang="sr-Latn-RS" dirty="0" smtClean="0"/>
              <a:t>Po jedan bit za svaki od tri tipa zaštite</a:t>
            </a:r>
          </a:p>
          <a:p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0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Zabrana pristupa stranicama koje ne pripadaju procesu</a:t>
            </a:r>
          </a:p>
          <a:p>
            <a:pPr lvl="1"/>
            <a:r>
              <a:rPr lang="sr-Latn-RS" dirty="0" smtClean="0"/>
              <a:t>Implicitno ugrađena u logiku rada virtuelne memorije</a:t>
            </a:r>
          </a:p>
          <a:p>
            <a:pPr lvl="1"/>
            <a:r>
              <a:rPr lang="sr-Latn-RS" dirty="0" smtClean="0"/>
              <a:t>Proces vidi samo svoj virtuelni adresni prostor</a:t>
            </a:r>
          </a:p>
          <a:p>
            <a:pPr lvl="1"/>
            <a:r>
              <a:rPr lang="sr-Latn-RS" dirty="0" smtClean="0"/>
              <a:t>Proces nema mehanizam da pristupi nečemu što nije deo njegovog adresnog prostora</a:t>
            </a:r>
          </a:p>
          <a:p>
            <a:pPr lvl="2"/>
            <a:r>
              <a:rPr lang="sr-Latn-RS" dirty="0" smtClean="0"/>
              <a:t>Jer referencira virtuelne adrese, a hardver procesora ih mapira na fizičke adrese u radnoj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0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Deljene stranice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56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Straničenje omogućuje deljenje zajedničkog koda</a:t>
            </a:r>
          </a:p>
          <a:p>
            <a:r>
              <a:rPr lang="sr-Latn-RS" dirty="0" smtClean="0"/>
              <a:t>Zajednički kod se smešta samo jednom u glavnu memoriju</a:t>
            </a:r>
          </a:p>
          <a:p>
            <a:r>
              <a:rPr lang="sr-Latn-RS" dirty="0" smtClean="0"/>
              <a:t>Različiti procesi u svojoj tabeli stranica referenciraju isti okvir sa deljenim kodom</a:t>
            </a:r>
          </a:p>
          <a:p>
            <a:r>
              <a:rPr lang="sr-Latn-RS" dirty="0" smtClean="0"/>
              <a:t>Primer </a:t>
            </a:r>
          </a:p>
          <a:p>
            <a:pPr lvl="1"/>
            <a:r>
              <a:rPr lang="sr-Latn-RS" dirty="0" smtClean="0"/>
              <a:t>Tri instance istog editora</a:t>
            </a:r>
          </a:p>
          <a:p>
            <a:pPr lvl="1"/>
            <a:r>
              <a:rPr lang="sr-Latn-RS" dirty="0" smtClean="0"/>
              <a:t>Samo je sekcija za podatke svakom procesu različita</a:t>
            </a:r>
          </a:p>
          <a:p>
            <a:endParaRPr lang="sr-Latn-RS" dirty="0" smtClean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261616"/>
            <a:ext cx="40957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1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30318"/>
            <a:ext cx="4191000" cy="3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365354" cy="22098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Stvarna memorija</a:t>
            </a:r>
          </a:p>
          <a:p>
            <a:pPr lvl="1"/>
            <a:r>
              <a:rPr lang="sr-Latn-RS" dirty="0" smtClean="0"/>
              <a:t>Glavna memorija</a:t>
            </a:r>
          </a:p>
          <a:p>
            <a:r>
              <a:rPr lang="sr-Latn-RS" dirty="0" smtClean="0"/>
              <a:t>Virtuelna memorija</a:t>
            </a:r>
          </a:p>
          <a:p>
            <a:pPr lvl="1"/>
            <a:r>
              <a:rPr lang="sr-Latn-RS" dirty="0" smtClean="0"/>
              <a:t>Deo diska </a:t>
            </a:r>
            <a:r>
              <a:rPr lang="sr-Latn-RS" dirty="0"/>
              <a:t>(fajl ili posebna particija) </a:t>
            </a:r>
            <a:r>
              <a:rPr lang="sr-Latn-RS" dirty="0" smtClean="0"/>
              <a:t>namenjen za smeštanje delova </a:t>
            </a:r>
            <a:r>
              <a:rPr lang="en-US" dirty="0" err="1" smtClean="0"/>
              <a:t>onih</a:t>
            </a:r>
            <a:r>
              <a:rPr lang="en-US" dirty="0" smtClean="0"/>
              <a:t> </a:t>
            </a:r>
            <a:r>
              <a:rPr lang="sr-Latn-RS" dirty="0" smtClean="0"/>
              <a:t>procesa koji se trenutno izvršavaju </a:t>
            </a:r>
          </a:p>
          <a:p>
            <a:pPr lvl="1"/>
            <a:r>
              <a:rPr lang="sr-Latn-RS" dirty="0" smtClean="0"/>
              <a:t>Omogućuje efikasno multiprogramiranje</a:t>
            </a:r>
          </a:p>
          <a:p>
            <a:pPr lvl="1"/>
            <a:r>
              <a:rPr lang="sr-Latn-RS" dirty="0" smtClean="0"/>
              <a:t>Sa stanovišta korisnika umanjuje ograničenja glavne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Veličina stranice za različite familije procesora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63459819"/>
              </p:ext>
            </p:extLst>
          </p:nvPr>
        </p:nvGraphicFramePr>
        <p:xfrm>
          <a:off x="1447800" y="1752600"/>
          <a:ext cx="6324600" cy="4508893"/>
        </p:xfrm>
        <a:graphic>
          <a:graphicData uri="http://schemas.openxmlformats.org/drawingml/2006/table">
            <a:tbl>
              <a:tblPr/>
              <a:tblGrid>
                <a:gridCol w="1371600"/>
                <a:gridCol w="1219200"/>
                <a:gridCol w="2133600"/>
                <a:gridCol w="1600200"/>
              </a:tblGrid>
              <a:tr h="280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Huge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Large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32-bit 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MB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x86-64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IA-64 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Itanium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8 KB, 64 KB, 256 KB, 1 MB, 4 MB, 16 MB, 256 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MB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Power 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16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16 G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SPARC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4 MB, 256 MB, 2 GB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ARMv7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MB, 16 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MB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upravljanja</a:t>
            </a:r>
            <a:r>
              <a:rPr lang="en-US" dirty="0" smtClean="0"/>
              <a:t> </a:t>
            </a:r>
            <a:r>
              <a:rPr lang="en-US" dirty="0" err="1" smtClean="0"/>
              <a:t>memorijom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Hardverski</a:t>
            </a:r>
            <a:r>
              <a:rPr lang="en-US" dirty="0" smtClean="0"/>
              <a:t> </a:t>
            </a:r>
            <a:r>
              <a:rPr lang="en-US" dirty="0" err="1" smtClean="0"/>
              <a:t>aspekt</a:t>
            </a:r>
            <a:endParaRPr lang="en-US" dirty="0" smtClean="0"/>
          </a:p>
          <a:p>
            <a:pPr lvl="1"/>
            <a:r>
              <a:rPr lang="en-US" dirty="0" err="1" smtClean="0"/>
              <a:t>odgovornost</a:t>
            </a:r>
            <a:r>
              <a:rPr lang="en-US" dirty="0" smtClean="0"/>
              <a:t> </a:t>
            </a:r>
            <a:r>
              <a:rPr lang="en-US" dirty="0" err="1" smtClean="0"/>
              <a:t>hardvera</a:t>
            </a:r>
            <a:r>
              <a:rPr lang="en-US" dirty="0" smtClean="0"/>
              <a:t> </a:t>
            </a:r>
            <a:r>
              <a:rPr lang="en-US" dirty="0" err="1" smtClean="0"/>
              <a:t>procesora</a:t>
            </a: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r>
              <a:rPr lang="en-US" b="1" dirty="0" err="1" smtClean="0"/>
              <a:t>Softverski</a:t>
            </a:r>
            <a:r>
              <a:rPr lang="en-US" b="1" dirty="0" smtClean="0"/>
              <a:t> </a:t>
            </a:r>
            <a:r>
              <a:rPr lang="en-US" b="1" dirty="0" err="1" smtClean="0"/>
              <a:t>aspekt</a:t>
            </a:r>
            <a:endParaRPr lang="en-US" b="1" dirty="0" smtClean="0"/>
          </a:p>
          <a:p>
            <a:pPr lvl="1"/>
            <a:r>
              <a:rPr lang="en-US" dirty="0" err="1" smtClean="0"/>
              <a:t>odgovornost</a:t>
            </a:r>
            <a:r>
              <a:rPr lang="en-US" dirty="0" smtClean="0"/>
              <a:t> </a:t>
            </a:r>
            <a:r>
              <a:rPr lang="en-US" dirty="0" err="1" smtClean="0"/>
              <a:t>softvera</a:t>
            </a:r>
            <a:r>
              <a:rPr lang="en-US" dirty="0" smtClean="0"/>
              <a:t> </a:t>
            </a:r>
            <a:r>
              <a:rPr lang="en-US" dirty="0" err="1" smtClean="0"/>
              <a:t>operativnog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OS </a:t>
            </a:r>
            <a:r>
              <a:rPr lang="en-US" sz="3600" dirty="0" err="1" smtClean="0"/>
              <a:t>podr</a:t>
            </a:r>
            <a:r>
              <a:rPr lang="sr-Latn-RS" sz="3600" dirty="0" smtClean="0"/>
              <a:t>ška za upravljanje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Preduslov je da hardver</a:t>
            </a:r>
          </a:p>
          <a:p>
            <a:pPr lvl="1"/>
            <a:r>
              <a:rPr lang="sr-Latn-RS" dirty="0" smtClean="0"/>
              <a:t>koristi tehnike virtuelne memorije</a:t>
            </a:r>
          </a:p>
          <a:p>
            <a:pPr lvl="1"/>
            <a:r>
              <a:rPr lang="sr-Latn-RS" dirty="0" smtClean="0"/>
              <a:t>podržava straničenje, segmentaciju ili oboje</a:t>
            </a:r>
          </a:p>
          <a:p>
            <a:r>
              <a:rPr lang="sr-Latn-RS" dirty="0" smtClean="0"/>
              <a:t>Softver OS je odgovoran za algoritme koji se primenjuju pri upravljanju memorijom</a:t>
            </a:r>
          </a:p>
          <a:p>
            <a:r>
              <a:rPr lang="sr-Latn-RS" dirty="0" smtClean="0"/>
              <a:t>Najvažnije je pitanje performanse</a:t>
            </a:r>
          </a:p>
          <a:p>
            <a:pPr lvl="1"/>
            <a:r>
              <a:rPr lang="sr-Latn-RS" dirty="0" smtClean="0"/>
              <a:t>potrebno je minimizovati učestalost grešaka stranica</a:t>
            </a:r>
          </a:p>
          <a:p>
            <a:pPr lvl="1"/>
            <a:r>
              <a:rPr lang="sr-Latn-RS" dirty="0" smtClean="0"/>
              <a:t>OS donosi odluke kada, kako i koju stranicu da zameni</a:t>
            </a:r>
          </a:p>
          <a:p>
            <a:pPr lvl="1"/>
            <a:r>
              <a:rPr lang="sr-Latn-RS" dirty="0" smtClean="0"/>
              <a:t>Dok se zamenjuje stranica, OS raspoređuje drugi proces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Odlučuje kada stranica treba da se donese u glavnu memoriju</a:t>
            </a:r>
            <a:endParaRPr lang="en-US" dirty="0"/>
          </a:p>
          <a:p>
            <a:r>
              <a:rPr lang="sr-Latn-RS" dirty="0" smtClean="0"/>
              <a:t>Dve osnovne varijante</a:t>
            </a:r>
            <a:endParaRPr lang="en-US" dirty="0"/>
          </a:p>
          <a:p>
            <a:pPr lvl="1"/>
            <a:r>
              <a:rPr lang="sr-Latn-RS" dirty="0" smtClean="0"/>
              <a:t>Straničenje po zahtevu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sr-Latn-RS" dirty="0" smtClean="0"/>
              <a:t>Predstraničenje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Straničenje po zahtevu</a:t>
            </a:r>
            <a:endParaRPr lang="en-US" dirty="0"/>
          </a:p>
          <a:p>
            <a:pPr lvl="1"/>
            <a:r>
              <a:rPr lang="sr-Latn-RS" dirty="0" smtClean="0"/>
              <a:t>stranica se donosi u glavnu memoriju samo kada se napravi referenca na lokaciju u toj stranici</a:t>
            </a:r>
          </a:p>
          <a:p>
            <a:pPr lvl="1"/>
            <a:r>
              <a:rPr lang="sr-Latn-RS" dirty="0" smtClean="0"/>
              <a:t>Mnogo grešaka stranica na početku rada programa</a:t>
            </a:r>
          </a:p>
          <a:p>
            <a:pPr lvl="1"/>
            <a:r>
              <a:rPr lang="sr-Latn-RS" dirty="0" smtClean="0"/>
              <a:t>Kasnije taj broj opada</a:t>
            </a:r>
            <a:endParaRPr lang="en-US" dirty="0"/>
          </a:p>
          <a:p>
            <a:r>
              <a:rPr lang="sr-Latn-RS" dirty="0" smtClean="0"/>
              <a:t>Predstraničenje</a:t>
            </a:r>
            <a:r>
              <a:rPr lang="en-US" b="1" dirty="0" smtClean="0"/>
              <a:t> </a:t>
            </a:r>
            <a:endParaRPr lang="en-US" b="1" dirty="0"/>
          </a:p>
          <a:p>
            <a:pPr lvl="1"/>
            <a:r>
              <a:rPr lang="en-US" dirty="0" smtClean="0"/>
              <a:t>D</a:t>
            </a:r>
            <a:r>
              <a:rPr lang="sr-Latn-RS" dirty="0" smtClean="0"/>
              <a:t>onose se unapred stranice koje nisu zahtevane</a:t>
            </a:r>
            <a:endParaRPr lang="en-US" dirty="0"/>
          </a:p>
          <a:p>
            <a:pPr lvl="1"/>
            <a:r>
              <a:rPr lang="sr-Latn-RS" dirty="0" smtClean="0"/>
              <a:t>Efikasnije je doneti više stranica odjednom, ako se na disku nalaze u susednim lokacijama</a:t>
            </a:r>
            <a:endParaRPr lang="en-US" dirty="0" smtClean="0"/>
          </a:p>
          <a:p>
            <a:pPr lvl="1"/>
            <a:r>
              <a:rPr lang="en-US" dirty="0" smtClean="0"/>
              <a:t>Mo</a:t>
            </a:r>
            <a:r>
              <a:rPr lang="sr-Latn-RS" dirty="0" smtClean="0"/>
              <a:t>že nepotrebno doneti stranicu koja se neće koristiti	</a:t>
            </a:r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Određuje gde u glavnoj memoriji proces treba da bude smešten</a:t>
            </a:r>
          </a:p>
          <a:p>
            <a:r>
              <a:rPr lang="sr-Latn-RS" dirty="0" smtClean="0"/>
              <a:t>Ako sistem koristi straničenje (što je slučaj u većini savremenih OS) ovo pitanje je nevažno</a:t>
            </a:r>
          </a:p>
          <a:p>
            <a:pPr lvl="1"/>
            <a:r>
              <a:rPr lang="sr-Latn-RS" dirty="0" smtClean="0"/>
              <a:t>hardver za prevođenje adresa radi jednako bez obzira u kojem je konkretno okviru stranica smeštena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zamene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Kada su svi okviri u glavnoj memoriji zauzeti potrebno je da se donese nova stranica </a:t>
            </a:r>
          </a:p>
          <a:p>
            <a:r>
              <a:rPr lang="sr-Latn-RS" sz="2400" dirty="0" smtClean="0"/>
              <a:t>Politika zamene određuje koja stranica iz glavne memorije treba da bude zamenjena</a:t>
            </a:r>
            <a:endParaRPr lang="en-US" sz="2400" dirty="0" smtClean="0"/>
          </a:p>
          <a:p>
            <a:endParaRPr lang="en-US" sz="2400" dirty="0" smtClean="0"/>
          </a:p>
          <a:p>
            <a:endParaRPr lang="sr-Latn-RS" sz="2400" dirty="0" smtClean="0"/>
          </a:p>
          <a:p>
            <a:endParaRPr lang="en-US" sz="2400" dirty="0"/>
          </a:p>
        </p:txBody>
      </p:sp>
      <p:pic>
        <p:nvPicPr>
          <p:cNvPr id="4" name="Di Canio demands to be substitut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352800"/>
            <a:ext cx="3788229" cy="28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zamene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Cilj je da se minimizuje broj grešaka stranice tako što se zameni ona za koju je najmanje verovatno da će uskoro biti referencirana</a:t>
            </a:r>
          </a:p>
          <a:p>
            <a:pPr lvl="1"/>
            <a:r>
              <a:rPr lang="sr-Latn-RS" dirty="0"/>
              <a:t>Kako da se to utvrdi?</a:t>
            </a:r>
          </a:p>
          <a:p>
            <a:pPr lvl="1"/>
            <a:r>
              <a:rPr lang="sr-Latn-RS" dirty="0"/>
              <a:t>Princip lokalnosti može da pomogne</a:t>
            </a:r>
            <a:endParaRPr lang="en-NZ" dirty="0"/>
          </a:p>
          <a:p>
            <a:r>
              <a:rPr lang="sr-Latn-RS" dirty="0"/>
              <a:t>Većina politika pokušava da predvidi buduće ponašanje na osnovu ponašanja u prošlosti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Zamena</a:t>
            </a:r>
            <a:r>
              <a:rPr lang="en-US" dirty="0" smtClean="0"/>
              <a:t> </a:t>
            </a:r>
            <a:r>
              <a:rPr lang="en-US" dirty="0" err="1" smtClean="0"/>
              <a:t>stranica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6019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Callout 1 (Accent Bar) 7"/>
          <p:cNvSpPr/>
          <p:nvPr/>
        </p:nvSpPr>
        <p:spPr>
          <a:xfrm flipH="1">
            <a:off x="152400" y="4648200"/>
            <a:ext cx="4648200" cy="1870710"/>
          </a:xfrm>
          <a:prstGeom prst="accentCallout1">
            <a:avLst>
              <a:gd name="adj1" fmla="val 33887"/>
              <a:gd name="adj2" fmla="val -5039"/>
              <a:gd name="adj3" fmla="val -53186"/>
              <a:gd name="adj4" fmla="val -405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Ako</a:t>
            </a:r>
            <a:r>
              <a:rPr lang="en-US" sz="1600" dirty="0" smtClean="0"/>
              <a:t> </a:t>
            </a:r>
            <a:r>
              <a:rPr lang="en-US" sz="1600" dirty="0" err="1" smtClean="0"/>
              <a:t>nema</a:t>
            </a:r>
            <a:r>
              <a:rPr lang="en-US" sz="1600" dirty="0" smtClean="0"/>
              <a:t> </a:t>
            </a:r>
            <a:r>
              <a:rPr lang="en-US" sz="1600" dirty="0" err="1" smtClean="0"/>
              <a:t>slobodnih</a:t>
            </a:r>
            <a:r>
              <a:rPr lang="en-US" sz="1600" dirty="0" smtClean="0"/>
              <a:t> </a:t>
            </a:r>
            <a:r>
              <a:rPr lang="en-US" sz="1600" dirty="0" err="1" smtClean="0"/>
              <a:t>okvira</a:t>
            </a:r>
            <a:r>
              <a:rPr lang="en-US" sz="1600" dirty="0" smtClean="0"/>
              <a:t>, </a:t>
            </a:r>
            <a:r>
              <a:rPr lang="en-US" sz="1600" dirty="0" err="1" smtClean="0"/>
              <a:t>neophodno</a:t>
            </a:r>
            <a:r>
              <a:rPr lang="en-US" sz="1600" dirty="0" smtClean="0"/>
              <a:t> je </a:t>
            </a:r>
            <a:r>
              <a:rPr lang="en-US" sz="1600" dirty="0" err="1" smtClean="0"/>
              <a:t>dva</a:t>
            </a:r>
            <a:r>
              <a:rPr lang="en-US" sz="1600" dirty="0" smtClean="0"/>
              <a:t> </a:t>
            </a:r>
            <a:r>
              <a:rPr lang="sr-Latn-RS" sz="1600" dirty="0" smtClean="0"/>
              <a:t>puta </a:t>
            </a:r>
            <a:r>
              <a:rPr lang="en-US" sz="1600" dirty="0" err="1" smtClean="0"/>
              <a:t>pristupiti</a:t>
            </a:r>
            <a:r>
              <a:rPr lang="en-US" sz="1600" dirty="0" smtClean="0"/>
              <a:t> </a:t>
            </a:r>
            <a:r>
              <a:rPr lang="en-US" sz="1600" dirty="0" err="1" smtClean="0"/>
              <a:t>disku</a:t>
            </a:r>
            <a:endParaRPr lang="sr-Latn-R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Ako</a:t>
            </a:r>
            <a:r>
              <a:rPr lang="en-US" sz="1600" dirty="0" smtClean="0"/>
              <a:t> se </a:t>
            </a:r>
            <a:r>
              <a:rPr lang="en-US" sz="1600" dirty="0" err="1" smtClean="0"/>
              <a:t>uvede</a:t>
            </a:r>
            <a:r>
              <a:rPr lang="en-US" sz="1600" dirty="0" smtClean="0"/>
              <a:t> </a:t>
            </a:r>
            <a:r>
              <a:rPr lang="sr-Latn-RS" sz="1600" dirty="0" smtClean="0"/>
              <a:t>u tabelu stranica još jedan bit koji označava da li je stranica izmenjena, pri zameni se na disk upisuju samo izmenjene stranice</a:t>
            </a:r>
          </a:p>
        </p:txBody>
      </p:sp>
    </p:spTree>
    <p:extLst>
      <p:ext uri="{BB962C8B-B14F-4D97-AF65-F5344CB8AC3E}">
        <p14:creationId xmlns:p14="http://schemas.microsoft.com/office/powerpoint/2010/main" val="500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Politika zamene – zaključavanje okvira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257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Ako je okvir zaključan, stranica smeštena u njemu ne može da se zameni</a:t>
            </a:r>
          </a:p>
          <a:p>
            <a:r>
              <a:rPr lang="sr-Latn-RS" dirty="0" smtClean="0"/>
              <a:t>U zaključanim okvirima se čuvaj</a:t>
            </a:r>
            <a:r>
              <a:rPr lang="en-US" dirty="0" smtClean="0"/>
              <a:t>u</a:t>
            </a:r>
            <a:endParaRPr lang="sr-Latn-RS" dirty="0" smtClean="0"/>
          </a:p>
          <a:p>
            <a:pPr lvl="1"/>
            <a:r>
              <a:rPr lang="sr-Latn-RS" dirty="0" smtClean="0"/>
              <a:t>kernel OS</a:t>
            </a:r>
          </a:p>
          <a:p>
            <a:pPr lvl="1"/>
            <a:r>
              <a:rPr lang="sr-Latn-RS" dirty="0" smtClean="0"/>
              <a:t>glavne upravljačke strukture</a:t>
            </a:r>
          </a:p>
          <a:p>
            <a:pPr lvl="1"/>
            <a:r>
              <a:rPr lang="sr-Latn-RS" dirty="0" smtClean="0"/>
              <a:t>U/I baferi</a:t>
            </a:r>
          </a:p>
          <a:p>
            <a:r>
              <a:rPr lang="sr-Latn-RS" dirty="0" smtClean="0"/>
              <a:t>Mogu se zaključati i tek donešene stranice da ne bi bile zamenjene pre korišćenja zato što drugi proces treba slobodan okvir</a:t>
            </a:r>
            <a:endParaRPr lang="en-US" dirty="0"/>
          </a:p>
          <a:p>
            <a:r>
              <a:rPr lang="sr-Latn-RS" dirty="0" smtClean="0"/>
              <a:t>Zaključavanje se postiže pridruživanjem bita zaključavanja svakom okviru</a:t>
            </a:r>
          </a:p>
          <a:p>
            <a:pPr lvl="1"/>
            <a:r>
              <a:rPr lang="sr-Latn-RS" dirty="0" smtClean="0"/>
              <a:t>Mora se oprezno koristiti jer se zaključavanjem okvira smanjuje broj raspoloživih okvira za smeštanje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Prednosti nove strategije upravljanja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Veći broj procesa može da se održava u glavnoj memoriji</a:t>
            </a:r>
            <a:endParaRPr lang="en-US" dirty="0"/>
          </a:p>
          <a:p>
            <a:pPr lvl="1"/>
            <a:r>
              <a:rPr lang="sr-Latn-RS" dirty="0" smtClean="0"/>
              <a:t>Od svakog procesa se učitava samo deo, pa više različitih procesa može da bude učitano</a:t>
            </a:r>
            <a:endParaRPr lang="en-US" dirty="0"/>
          </a:p>
          <a:p>
            <a:pPr lvl="1"/>
            <a:r>
              <a:rPr lang="sr-Latn-RS" dirty="0" smtClean="0"/>
              <a:t>Sa većim brojem procesa veća je šansa da će u svakom trenutku bar neki od njih biti u stanju Spreman</a:t>
            </a:r>
          </a:p>
          <a:p>
            <a:r>
              <a:rPr lang="sr-Latn-RS" dirty="0" smtClean="0"/>
              <a:t>Proces može biti veći od ukupne glavne memorije</a:t>
            </a:r>
          </a:p>
          <a:p>
            <a:r>
              <a:rPr lang="sr-Latn-RS" dirty="0" smtClean="0"/>
              <a:t>Sa stanovišta korisnika</a:t>
            </a:r>
          </a:p>
          <a:p>
            <a:pPr lvl="1"/>
            <a:r>
              <a:rPr lang="sr-Latn-RS" dirty="0" smtClean="0"/>
              <a:t>Nova strategija upravljanja memorijom je transparentna</a:t>
            </a:r>
          </a:p>
          <a:p>
            <a:pPr lvl="1"/>
            <a:r>
              <a:rPr lang="sr-Latn-RS" dirty="0" smtClean="0"/>
              <a:t>Korisnik vidi virtuelni adresni prostor sa kontinualnim logičkim adresama koje kreću od 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Politike za izbor stranice za zamenu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Optimalna</a:t>
            </a:r>
          </a:p>
          <a:p>
            <a:r>
              <a:rPr lang="sr-Latn-RS" dirty="0" smtClean="0"/>
              <a:t>Najmanje skoro korišćena </a:t>
            </a:r>
          </a:p>
          <a:p>
            <a:pPr lvl="1"/>
            <a:r>
              <a:rPr lang="sr-Latn-RS" i="1" dirty="0" smtClean="0"/>
              <a:t>Last recently used</a:t>
            </a:r>
            <a:r>
              <a:rPr lang="sr-Latn-RS" dirty="0" smtClean="0"/>
              <a:t> (LRU)</a:t>
            </a:r>
            <a:endParaRPr lang="en-NZ" dirty="0"/>
          </a:p>
          <a:p>
            <a:pPr marL="502920" indent="-457200"/>
            <a:r>
              <a:rPr lang="sr-Latn-RS" dirty="0" smtClean="0"/>
              <a:t>Prva unutra, prva napolje</a:t>
            </a:r>
          </a:p>
          <a:p>
            <a:pPr marL="822960" lvl="1" indent="-457200"/>
            <a:r>
              <a:rPr lang="sr-Latn-RS" i="1" dirty="0" smtClean="0"/>
              <a:t>First-in-first-out </a:t>
            </a:r>
            <a:r>
              <a:rPr lang="sr-Latn-RS" dirty="0" smtClean="0"/>
              <a:t>(FIFO)</a:t>
            </a:r>
            <a:endParaRPr lang="en-NZ" i="1" dirty="0"/>
          </a:p>
          <a:p>
            <a:r>
              <a:rPr lang="sr-Latn-RS" dirty="0" smtClean="0"/>
              <a:t>Časovnik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Niz referenci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Program pri izvršavanju redom referencira određene lokacije u memoriji</a:t>
            </a:r>
          </a:p>
          <a:p>
            <a:r>
              <a:rPr lang="sr-Latn-RS" dirty="0" smtClean="0"/>
              <a:t>Politike zamene se porede kroz broj grešaka stranice na određenom nizu referenci</a:t>
            </a:r>
          </a:p>
          <a:p>
            <a:r>
              <a:rPr lang="sr-Latn-RS" dirty="0" smtClean="0"/>
              <a:t>Kod referenci nas interesuju samo adrese stranica</a:t>
            </a:r>
          </a:p>
          <a:p>
            <a:pPr lvl="1"/>
            <a:r>
              <a:rPr lang="sr-Latn-RS" dirty="0" smtClean="0"/>
              <a:t>Pomeraj unutar stranice sada nije važan</a:t>
            </a:r>
          </a:p>
          <a:p>
            <a:r>
              <a:rPr lang="sr-Latn-RS" dirty="0" smtClean="0"/>
              <a:t>Uzastopne reference na istu stranicu se mogu posmatrati kao jedna referenca</a:t>
            </a:r>
          </a:p>
          <a:p>
            <a:r>
              <a:rPr lang="sr-Latn-RS" dirty="0" smtClean="0"/>
              <a:t>Primer niza referenci</a:t>
            </a:r>
          </a:p>
          <a:p>
            <a:pPr lvl="1"/>
            <a:r>
              <a:rPr lang="sr-Latn-RS" dirty="0" smtClean="0"/>
              <a:t>2 3 2 1 5 2 4 5 3 2 5 2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3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Optimalna politika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Bira se ona stranica za koju je vreme do sledeće reference najduže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Football very funny - injured player in Gree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229" y="2667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Optimalna</a:t>
            </a:r>
            <a:r>
              <a:rPr lang="en-US" dirty="0" smtClean="0"/>
              <a:t> </a:t>
            </a:r>
            <a:r>
              <a:rPr lang="en-US" dirty="0" err="1" smtClean="0"/>
              <a:t>politika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Ova politika ne može da se implementira jer zahteva od OS savršeno poznavanje budućih događaja</a:t>
            </a:r>
            <a:endParaRPr lang="en-US" dirty="0"/>
          </a:p>
          <a:p>
            <a:r>
              <a:rPr lang="sr-Latn-RS" dirty="0"/>
              <a:t>Služi kao standard u odnosu na koji se procenjuju algoritmi koje je moguće implementirati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6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Optimalna politika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771" r="8916" b="34406"/>
          <a:stretch/>
        </p:blipFill>
        <p:spPr bwMode="auto">
          <a:xfrm>
            <a:off x="76200" y="2895600"/>
            <a:ext cx="8961120" cy="192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>
            <a:off x="4995407" y="1727752"/>
            <a:ext cx="4038600" cy="727710"/>
          </a:xfrm>
          <a:prstGeom prst="accentCallout1">
            <a:avLst>
              <a:gd name="adj1" fmla="val 33887"/>
              <a:gd name="adj2" fmla="val -5039"/>
              <a:gd name="adj3" fmla="val 196664"/>
              <a:gd name="adj4" fmla="val -501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Adrese koje se referenciraju u toku izvršavanja programa</a:t>
            </a:r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5410200"/>
            <a:ext cx="2514600" cy="727710"/>
          </a:xfrm>
          <a:prstGeom prst="accentCallout1">
            <a:avLst>
              <a:gd name="adj1" fmla="val 33887"/>
              <a:gd name="adj2" fmla="val -5039"/>
              <a:gd name="adj3" fmla="val -132921"/>
              <a:gd name="adj4" fmla="val -19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Procesu su dodeljena tri okvira u radnoj memoriji</a:t>
            </a:r>
          </a:p>
        </p:txBody>
      </p:sp>
      <p:sp>
        <p:nvSpPr>
          <p:cNvPr id="7" name="Line Callout 1 (Accent Bar) 6"/>
          <p:cNvSpPr/>
          <p:nvPr/>
        </p:nvSpPr>
        <p:spPr>
          <a:xfrm>
            <a:off x="5105400" y="5181600"/>
            <a:ext cx="3767593" cy="1371600"/>
          </a:xfrm>
          <a:prstGeom prst="accentCallout1">
            <a:avLst>
              <a:gd name="adj1" fmla="val 33887"/>
              <a:gd name="adj2" fmla="val -5039"/>
              <a:gd name="adj3" fmla="val -37708"/>
              <a:gd name="adj4" fmla="val -183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Greška stranice nastupa kada se referencira stranica koja nije u glavnoj memoriji. Tada se tražena stranica ubacuje u glavnu memoriju, a neka od stranica izbacuje</a:t>
            </a:r>
          </a:p>
        </p:txBody>
      </p:sp>
    </p:spTree>
    <p:extLst>
      <p:ext uri="{BB962C8B-B14F-4D97-AF65-F5344CB8AC3E}">
        <p14:creationId xmlns:p14="http://schemas.microsoft.com/office/powerpoint/2010/main" val="42769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sr-Latn-RS" dirty="0" smtClean="0"/>
              <a:t>sistem ne poznaje buduće događaje, ima evidenciju prošlih</a:t>
            </a:r>
          </a:p>
          <a:p>
            <a:r>
              <a:rPr lang="sr-Latn-RS" dirty="0" smtClean="0"/>
              <a:t>Zamenjuje stranicu koja najduže nije bila korišćena pod pretpostavkom da ni uskoro neće biti </a:t>
            </a:r>
          </a:p>
        </p:txBody>
      </p:sp>
      <p:pic>
        <p:nvPicPr>
          <p:cNvPr id="4" name="Funny Substitu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4038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Najmanje skoro korišćena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1219200"/>
          </a:xfrm>
        </p:spPr>
        <p:txBody>
          <a:bodyPr>
            <a:normAutofit/>
          </a:bodyPr>
          <a:lstStyle/>
          <a:p>
            <a:r>
              <a:rPr lang="sr-Latn-RS" dirty="0" smtClean="0"/>
              <a:t>Zamenjuje stranicu koja najduže nije bila referencirana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5" r="9129" b="32841"/>
          <a:stretch/>
        </p:blipFill>
        <p:spPr bwMode="auto">
          <a:xfrm>
            <a:off x="112776" y="2895600"/>
            <a:ext cx="8961120" cy="22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00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648200"/>
          </a:xfrm>
        </p:spPr>
        <p:txBody>
          <a:bodyPr>
            <a:normAutofit/>
          </a:bodyPr>
          <a:lstStyle/>
          <a:p>
            <a:r>
              <a:rPr lang="sr-Latn-RS" dirty="0" smtClean="0"/>
              <a:t>Po principu lokalnosti, trebalo bi da bude zamenjena stranica za koju je najmanje verovatno da će biti referencirana u bliskoj budućnosti</a:t>
            </a:r>
          </a:p>
          <a:p>
            <a:r>
              <a:rPr lang="sr-Latn-RS" dirty="0" smtClean="0"/>
              <a:t>Radi skoro jednako dobro kao optimalna politika</a:t>
            </a:r>
          </a:p>
          <a:p>
            <a:r>
              <a:rPr lang="sr-Latn-RS" dirty="0"/>
              <a:t>Teško za implementaciju</a:t>
            </a:r>
          </a:p>
          <a:p>
            <a:r>
              <a:rPr lang="sr-Latn-RS" dirty="0"/>
              <a:t>Dve varijante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Brojač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Stek</a:t>
            </a:r>
          </a:p>
          <a:p>
            <a:endParaRPr lang="sr-Latn-R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Najmanje skoro korišćena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Implementacija preko brojača</a:t>
            </a:r>
          </a:p>
          <a:p>
            <a:pPr lvl="1"/>
            <a:r>
              <a:rPr lang="sr-Latn-RS" dirty="0" smtClean="0"/>
              <a:t>Procesor evidentira broj otkucaja </a:t>
            </a:r>
          </a:p>
          <a:p>
            <a:pPr lvl="1"/>
            <a:r>
              <a:rPr lang="sr-Latn-RS" dirty="0" smtClean="0"/>
              <a:t>U tabeli stranica se uz svaku stranicu doda polje koje označava trenutak poslednjeg referenciranja</a:t>
            </a:r>
          </a:p>
          <a:p>
            <a:pPr lvl="1"/>
            <a:r>
              <a:rPr lang="sr-Latn-RS" dirty="0" smtClean="0"/>
              <a:t>Pri svakom referenciranju se upiše trenutak referenciranja</a:t>
            </a:r>
          </a:p>
          <a:p>
            <a:pPr lvl="1"/>
            <a:r>
              <a:rPr lang="sr-Latn-RS" dirty="0" smtClean="0"/>
              <a:t>Zamenjuje se stranica sa najmanjim trenutkom vremena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Implementacija preko steka</a:t>
            </a:r>
          </a:p>
          <a:p>
            <a:pPr lvl="1"/>
            <a:r>
              <a:rPr lang="sr-Latn-RS" dirty="0" smtClean="0"/>
              <a:t>Čuva se stek referenciranih stranica</a:t>
            </a:r>
          </a:p>
          <a:p>
            <a:pPr lvl="1"/>
            <a:r>
              <a:rPr lang="sr-Latn-RS" dirty="0" smtClean="0"/>
              <a:t>Kada se stranica referencira stavlja se na vrh steka</a:t>
            </a:r>
          </a:p>
          <a:p>
            <a:pPr lvl="1"/>
            <a:r>
              <a:rPr lang="sr-Latn-RS" dirty="0" smtClean="0"/>
              <a:t>Ako je već bila referencirana izbacuje se iz nekog dela steka</a:t>
            </a:r>
          </a:p>
          <a:p>
            <a:pPr lvl="1"/>
            <a:r>
              <a:rPr lang="sr-Latn-RS" dirty="0" smtClean="0"/>
              <a:t>Ovaj stek se može implementirati kao dvostruko spregnuta lista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75204"/>
            <a:ext cx="3733800" cy="257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i="1" dirty="0" smtClean="0"/>
              <a:t>Heap</a:t>
            </a:r>
            <a:r>
              <a:rPr lang="sr-Latn-RS" dirty="0" smtClean="0"/>
              <a:t> i </a:t>
            </a:r>
            <a:r>
              <a:rPr lang="sr-Latn-RS" i="1" dirty="0" smtClean="0"/>
              <a:t>stack </a:t>
            </a:r>
            <a:r>
              <a:rPr lang="sr-Latn-RS" dirty="0" smtClean="0"/>
              <a:t>memorija dodeljena procesu dinamički se menja</a:t>
            </a:r>
          </a:p>
          <a:p>
            <a:pPr lvl="1"/>
            <a:r>
              <a:rPr lang="sr-Latn-RS" dirty="0" smtClean="0"/>
              <a:t>Prostor za ovu memoriju je deo virtuelnog adresnog prostora</a:t>
            </a:r>
          </a:p>
          <a:p>
            <a:pPr lvl="1"/>
            <a:r>
              <a:rPr lang="sr-Latn-RS" dirty="0" smtClean="0"/>
              <a:t>Prostor zahteva fizičke stranice u memoriji samo ako je popunjen</a:t>
            </a:r>
          </a:p>
          <a:p>
            <a:pPr lvl="1"/>
            <a:endParaRPr lang="en-GB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54200"/>
            <a:ext cx="1905000" cy="425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8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može se koristiti u realnim sistemima</a:t>
            </a:r>
          </a:p>
          <a:p>
            <a:r>
              <a:rPr lang="sr-Latn-RS" dirty="0" smtClean="0"/>
              <a:t>Bilo koja implementacija ove politike veoma usporava sistem</a:t>
            </a:r>
          </a:p>
          <a:p>
            <a:r>
              <a:rPr lang="sr-Latn-RS" dirty="0" smtClean="0"/>
              <a:t>Ažuriranje trenutaka referenciranja ili steka mora biti obavljeno pri svakom referenciranju</a:t>
            </a:r>
          </a:p>
          <a:p>
            <a:pPr lvl="1"/>
            <a:r>
              <a:rPr lang="sr-Latn-RS" dirty="0" smtClean="0"/>
              <a:t>To uvodi usporenje od najmanje 10 puta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Prva unutra, prva napolje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Tretira okvire kao kružni bafer</a:t>
            </a:r>
          </a:p>
          <a:p>
            <a:r>
              <a:rPr lang="sr-Latn-RS" dirty="0" smtClean="0"/>
              <a:t>Postoji pokazivač na narednu stranicu koju treba ukloniti</a:t>
            </a:r>
          </a:p>
          <a:p>
            <a:pPr lvl="1"/>
            <a:r>
              <a:rPr lang="sr-Latn-RS" dirty="0" smtClean="0"/>
              <a:t>Pokazivač kruži redom kroz okvire</a:t>
            </a:r>
          </a:p>
          <a:p>
            <a:pPr lvl="1"/>
            <a:r>
              <a:rPr lang="sr-Latn-RS" dirty="0" smtClean="0"/>
              <a:t>Najjednostavnija politika za implementaciju</a:t>
            </a:r>
          </a:p>
          <a:p>
            <a:r>
              <a:rPr lang="sr-Latn-RS" dirty="0" smtClean="0"/>
              <a:t>Biće zamenjena stranica koja je najduže u memoriji</a:t>
            </a:r>
          </a:p>
          <a:p>
            <a:pPr lvl="1"/>
            <a:r>
              <a:rPr lang="sr-Latn-RS" dirty="0" smtClean="0"/>
              <a:t>Često pogrešno</a:t>
            </a:r>
          </a:p>
          <a:p>
            <a:pPr lvl="1"/>
            <a:r>
              <a:rPr lang="sr-Latn-RS" dirty="0" smtClean="0"/>
              <a:t>Stranice koje se često referenciraju će stalno biti izbacivane i ponovo ubacivane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Prva unutra, prva napolje - primer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/>
          <a:srcRect l="2961" r="7650" b="33510"/>
          <a:stretch/>
        </p:blipFill>
        <p:spPr bwMode="auto">
          <a:xfrm>
            <a:off x="152400" y="2057400"/>
            <a:ext cx="8778240" cy="206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4648200"/>
            <a:ext cx="8153400" cy="220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Više grešaka od LRU</a:t>
            </a:r>
          </a:p>
          <a:p>
            <a:r>
              <a:rPr lang="sr-Latn-RS" dirty="0" smtClean="0"/>
              <a:t>Za razliku od LRU ne prepoznaje stranice koje su češće referencirane od ostalih</a:t>
            </a:r>
          </a:p>
        </p:txBody>
      </p:sp>
    </p:spTree>
    <p:extLst>
      <p:ext uri="{BB962C8B-B14F-4D97-AF65-F5344CB8AC3E}">
        <p14:creationId xmlns:p14="http://schemas.microsoft.com/office/powerpoint/2010/main" val="33287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Aproksimacije politike LRU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Postoje politike koje pokušavaju da dobiju rezultate kao LRU, a da pri tome izbegnu usporenje koje klasična implementacija ove politike donosi</a:t>
            </a:r>
          </a:p>
          <a:p>
            <a:r>
              <a:rPr lang="sr-Latn-RS" dirty="0" smtClean="0"/>
              <a:t>Baziraju se na tome da hardver za svaku stranicu ažurira bit upotrebe</a:t>
            </a:r>
          </a:p>
          <a:p>
            <a:pPr lvl="1"/>
            <a:r>
              <a:rPr lang="sr-Latn-RS" dirty="0" smtClean="0"/>
              <a:t>Kada se stranica donese u memoriju ili referencira, bit se postavlja na jedan</a:t>
            </a:r>
          </a:p>
          <a:p>
            <a:pPr lvl="1"/>
            <a:r>
              <a:rPr lang="sr-Latn-RS" dirty="0" smtClean="0"/>
              <a:t>OS može da resetuje bit upotrebe za određenu stranicu</a:t>
            </a:r>
          </a:p>
          <a:p>
            <a:pPr lvl="1"/>
            <a:r>
              <a:rPr lang="sr-Latn-RS" dirty="0" smtClean="0"/>
              <a:t>Dobijamo informaciju koje su stranice referencirane, ali ne i u kojem redosledu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2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Politika dodatnih bitova upotrebe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OS evidentira 8-bitnu reč za svaku stranicu</a:t>
            </a:r>
          </a:p>
          <a:p>
            <a:r>
              <a:rPr lang="sr-Latn-RS" dirty="0" smtClean="0"/>
              <a:t>U regularnim intervalima OS</a:t>
            </a:r>
          </a:p>
          <a:p>
            <a:pPr lvl="1"/>
            <a:r>
              <a:rPr lang="sr-Latn-RS" dirty="0" smtClean="0"/>
              <a:t>Prebacuje bit upotrebe na najvišu poziciju u reči</a:t>
            </a:r>
          </a:p>
          <a:p>
            <a:pPr lvl="1"/>
            <a:r>
              <a:rPr lang="sr-Latn-RS" dirty="0" smtClean="0"/>
              <a:t>Trenutne bite pomera na desno</a:t>
            </a:r>
          </a:p>
          <a:p>
            <a:pPr lvl="1"/>
            <a:r>
              <a:rPr lang="sr-Latn-RS" dirty="0" smtClean="0"/>
              <a:t>Bit na najmanjoj poziciji ispada iz reči</a:t>
            </a:r>
          </a:p>
          <a:p>
            <a:r>
              <a:rPr lang="sr-Latn-RS" dirty="0" smtClean="0"/>
              <a:t>8-bitna reč time sadrži istoriju referenciranja</a:t>
            </a:r>
          </a:p>
          <a:p>
            <a:r>
              <a:rPr lang="sr-Latn-RS" dirty="0" smtClean="0"/>
              <a:t>Ako 8-bitnu reč posmatramo kao dekadni broj</a:t>
            </a:r>
          </a:p>
          <a:p>
            <a:pPr lvl="1"/>
            <a:r>
              <a:rPr lang="sr-Latn-RS" dirty="0" smtClean="0"/>
              <a:t>Stranica sa većom vrednošću reči je skorije referencirana </a:t>
            </a:r>
          </a:p>
          <a:p>
            <a:pPr lvl="1"/>
            <a:r>
              <a:rPr lang="sr-Latn-RS" dirty="0" smtClean="0"/>
              <a:t>11000100 je skorije referencirana od 01110111</a:t>
            </a:r>
          </a:p>
          <a:p>
            <a:pPr lvl="1"/>
            <a:r>
              <a:rPr lang="sr-Latn-RS" dirty="0" smtClean="0"/>
              <a:t>Stranica sa najmanjom vrednošću će biti zamenjena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9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časovnika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3820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Samo jedan bit upotrebe za svaku stranicu</a:t>
            </a:r>
          </a:p>
          <a:p>
            <a:r>
              <a:rPr lang="sr-Latn-RS" dirty="0" smtClean="0"/>
              <a:t>Kada je potrebno pronaći stranicu za zamenu</a:t>
            </a:r>
          </a:p>
          <a:p>
            <a:pPr lvl="1"/>
            <a:r>
              <a:rPr lang="sr-Latn-RS" dirty="0" smtClean="0"/>
              <a:t>OS prolazi kružno kroz okvire </a:t>
            </a:r>
          </a:p>
          <a:p>
            <a:pPr lvl="1"/>
            <a:r>
              <a:rPr lang="sr-Latn-RS" dirty="0" smtClean="0"/>
              <a:t>Kad god naiđe na okvir sa bitom upotrebe 1, postavi bit na 0</a:t>
            </a:r>
          </a:p>
          <a:p>
            <a:r>
              <a:rPr lang="sr-Latn-RS" dirty="0" smtClean="0"/>
              <a:t>Biće zamenjena stranica za koju je bit upotrebe 0 </a:t>
            </a:r>
          </a:p>
          <a:p>
            <a:r>
              <a:rPr lang="sr-Latn-RS" dirty="0" smtClean="0"/>
              <a:t>Pošto ide u krug, u najgorem slučaju će u drugom prolasku pronaći okvir čiji je bit u prvom prolasku postavljen na 0</a:t>
            </a:r>
          </a:p>
          <a:p>
            <a:r>
              <a:rPr lang="sr-Latn-RS" dirty="0" smtClean="0"/>
              <a:t>Naredno pretraživanje će krenuti od okvira koji se nalazi posle okvira koji je zamenjen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časovnika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98" r="7197" b="39182"/>
          <a:stretch/>
        </p:blipFill>
        <p:spPr bwMode="auto">
          <a:xfrm>
            <a:off x="152400" y="2233793"/>
            <a:ext cx="8869680" cy="18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4953000" cy="727710"/>
          </a:xfrm>
          <a:prstGeom prst="accentCallout1">
            <a:avLst>
              <a:gd name="adj1" fmla="val 33887"/>
              <a:gd name="adj2" fmla="val -5039"/>
              <a:gd name="adj3" fmla="val -215317"/>
              <a:gd name="adj4" fmla="val -501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/>
              <a:t>FIFO bi zamenio 2, umesto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/>
              <a:t>Pošto je 2 skoro referencirana, algoritam časovnika je ne zamenjuje</a:t>
            </a:r>
          </a:p>
        </p:txBody>
      </p:sp>
    </p:spTree>
    <p:extLst>
      <p:ext uri="{BB962C8B-B14F-4D97-AF65-F5344CB8AC3E}">
        <p14:creationId xmlns:p14="http://schemas.microsoft.com/office/powerpoint/2010/main" val="22968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Poređenje algoritama</a:t>
            </a:r>
            <a:endParaRPr lang="en-US" dirty="0"/>
          </a:p>
        </p:txBody>
      </p:sp>
      <p:pic>
        <p:nvPicPr>
          <p:cNvPr id="4" name="Content Placeholder 3" descr="Fig08_17.gif"/>
          <p:cNvPicPr>
            <a:picLocks noGrp="1" noChangeAspect="1"/>
          </p:cNvPicPr>
          <p:nvPr/>
        </p:nvPicPr>
        <p:blipFill rotWithShape="1">
          <a:blip r:embed="rId2"/>
          <a:srcRect l="8645" r="25737" b="18785"/>
          <a:stretch/>
        </p:blipFill>
        <p:spPr bwMode="auto">
          <a:xfrm>
            <a:off x="1752600" y="1676400"/>
            <a:ext cx="5898631" cy="348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3581400" cy="1219200"/>
          </a:xfrm>
          <a:prstGeom prst="accentCallout1">
            <a:avLst>
              <a:gd name="adj1" fmla="val 33887"/>
              <a:gd name="adj2" fmla="val -5039"/>
              <a:gd name="adj3" fmla="val -88523"/>
              <a:gd name="adj4" fmla="val -145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Zbog lokalnosti, nakon određene granice, dalje povećavanje broja okvira dodeljenih procesu ima manji uticaj</a:t>
            </a:r>
          </a:p>
        </p:txBody>
      </p:sp>
    </p:spTree>
    <p:extLst>
      <p:ext uri="{BB962C8B-B14F-4D97-AF65-F5344CB8AC3E}">
        <p14:creationId xmlns:p14="http://schemas.microsoft.com/office/powerpoint/2010/main" val="20508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Baferovanje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Deo glavne memorije se odvoji da radi kao keš stranica</a:t>
            </a:r>
          </a:p>
          <a:p>
            <a:r>
              <a:rPr lang="sr-Latn-RS" dirty="0" smtClean="0"/>
              <a:t>Zamenjena stranica se ubacuje u taj keš</a:t>
            </a:r>
          </a:p>
          <a:p>
            <a:pPr lvl="1"/>
            <a:r>
              <a:rPr lang="sr-Latn-RS" dirty="0" smtClean="0"/>
              <a:t>Ako stranica nije menjana dodaje se u listu slobodnih stranica</a:t>
            </a:r>
          </a:p>
          <a:p>
            <a:pPr lvl="1"/>
            <a:r>
              <a:rPr lang="sr-Latn-RS" dirty="0" smtClean="0"/>
              <a:t>Ako je stranica menjana dodaje se u listu menjanih stranica</a:t>
            </a:r>
          </a:p>
          <a:p>
            <a:r>
              <a:rPr lang="sr-Latn-RS" dirty="0" smtClean="0"/>
              <a:t>Kada se ponovo referencira stranica </a:t>
            </a:r>
          </a:p>
          <a:p>
            <a:pPr lvl="1"/>
            <a:r>
              <a:rPr lang="sr-Latn-RS" dirty="0" smtClean="0"/>
              <a:t>postoji šansa da se stranica nalazi u baferu, pa je vraćanje u upotrebu brzo i jednostavno</a:t>
            </a:r>
          </a:p>
          <a:p>
            <a:pPr lvl="1"/>
            <a:r>
              <a:rPr lang="sr-Latn-RS" dirty="0" smtClean="0"/>
              <a:t>Promenjene stranice se mogu upisivati na disk u grupama, što je brže</a:t>
            </a:r>
          </a:p>
        </p:txBody>
      </p:sp>
    </p:spTree>
    <p:extLst>
      <p:ext uri="{BB962C8B-B14F-4D97-AF65-F5344CB8AC3E}">
        <p14:creationId xmlns:p14="http://schemas.microsoft.com/office/powerpoint/2010/main" val="1567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Upravljanje rezidentnim skupom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OS za svaki proces treba da odluči koliko okvira da mu dodeli za smeštanje stranica</a:t>
            </a:r>
          </a:p>
          <a:p>
            <a:pPr lvl="1"/>
            <a:r>
              <a:rPr lang="sr-Latn-RS" dirty="0" smtClean="0"/>
              <a:t>Što je manje memorije dodeljeno jednom procesu, to više procesa može istovremeno da bude u memoriji </a:t>
            </a:r>
          </a:p>
          <a:p>
            <a:pPr lvl="1"/>
            <a:r>
              <a:rPr lang="sr-Latn-RS" dirty="0" smtClean="0"/>
              <a:t>Što je manji broj okvira dodeljen procesu, biće više grešaka stranice</a:t>
            </a:r>
          </a:p>
          <a:p>
            <a:pPr lvl="1"/>
            <a:r>
              <a:rPr lang="sr-Latn-RS" dirty="0" smtClean="0"/>
              <a:t>Zbog principa lokalnosti, povećavanje broja dodeljenih okvira preko određene granice neće imati zapažen efekat na broj grešaka stranice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07152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Deo memorije može biti deljen od strane više procesa</a:t>
            </a:r>
          </a:p>
          <a:p>
            <a:pPr lvl="1"/>
            <a:r>
              <a:rPr lang="sr-Latn-RS" dirty="0" smtClean="0"/>
              <a:t>Ista stranica se mapira u virtuelni prostor više procesa</a:t>
            </a:r>
          </a:p>
          <a:p>
            <a:pPr lvl="1"/>
            <a:r>
              <a:rPr lang="sr-Latn-RS" dirty="0" smtClean="0"/>
              <a:t>Primenjuje se za</a:t>
            </a:r>
          </a:p>
          <a:p>
            <a:pPr lvl="2"/>
            <a:r>
              <a:rPr lang="sr-Latn-RS" dirty="0" smtClean="0"/>
              <a:t>Sistemske biblioteke koje deli više procesa</a:t>
            </a:r>
          </a:p>
          <a:p>
            <a:pPr lvl="2"/>
            <a:r>
              <a:rPr lang="sr-Latn-RS" dirty="0" smtClean="0"/>
              <a:t>Komunikaciju između procesa putem deljene memorije</a:t>
            </a:r>
          </a:p>
          <a:p>
            <a:pPr lvl="2"/>
            <a:r>
              <a:rPr lang="sr-Latn-RS" dirty="0" smtClean="0"/>
              <a:t>Deljenje istog koda od strane više instanci istog procesa</a:t>
            </a:r>
          </a:p>
          <a:p>
            <a:pPr lvl="2"/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4" y="2667000"/>
            <a:ext cx="3429000" cy="23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2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Minimalna veličina rezidentnog skupa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Kada se desi greška stranice instrukcija se restartuje</a:t>
            </a:r>
          </a:p>
          <a:p>
            <a:pPr lvl="1"/>
            <a:r>
              <a:rPr lang="sr-Latn-RS" dirty="0" smtClean="0"/>
              <a:t>Neophodno je da se procesu dodeli bar onoliko okvira koliko svaka pojedinačna instrukcija može da referencira</a:t>
            </a:r>
          </a:p>
          <a:p>
            <a:pPr lvl="1"/>
            <a:r>
              <a:rPr lang="sr-Latn-RS" dirty="0" smtClean="0"/>
              <a:t>Arhitektura skupa instrukcija definiše minimalan broj okvira za proces</a:t>
            </a:r>
          </a:p>
          <a:p>
            <a:r>
              <a:rPr lang="sr-Latn-RS" dirty="0" smtClean="0"/>
              <a:t>Drugi parametar za određivanje minimalne veličine je da ne bude previše grešaka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5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Radni skup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Koji je kriterijum za određivanje odgovarajuće veličine rezidentnog skupa?</a:t>
            </a:r>
          </a:p>
          <a:p>
            <a:r>
              <a:rPr lang="sr-Latn-RS" dirty="0" smtClean="0"/>
              <a:t>Često korišćena je </a:t>
            </a:r>
            <a:r>
              <a:rPr lang="sr-Latn-RS" b="1" dirty="0" smtClean="0"/>
              <a:t>strategija radnog skupa</a:t>
            </a:r>
          </a:p>
          <a:p>
            <a:pPr lvl="1"/>
            <a:r>
              <a:rPr lang="sr-Latn-RS" dirty="0" smtClean="0"/>
              <a:t>Zasniva se na principu lokalnosti</a:t>
            </a:r>
          </a:p>
          <a:p>
            <a:r>
              <a:rPr lang="sr-Latn-RS" dirty="0" smtClean="0"/>
              <a:t>Radni skup </a:t>
            </a:r>
            <a:r>
              <a:rPr lang="sr-Latn-RS" i="1" dirty="0" smtClean="0"/>
              <a:t>W(t, </a:t>
            </a:r>
            <a:r>
              <a:rPr lang="sr-Latn-RS" i="1" dirty="0" smtClean="0">
                <a:latin typeface="Times New Roman"/>
                <a:cs typeface="Times New Roman"/>
              </a:rPr>
              <a:t>∆</a:t>
            </a:r>
            <a:r>
              <a:rPr lang="sr-Latn-RS" i="1" dirty="0" smtClean="0"/>
              <a:t>) </a:t>
            </a:r>
          </a:p>
          <a:p>
            <a:pPr lvl="1"/>
            <a:r>
              <a:rPr lang="sr-Latn-RS" dirty="0" smtClean="0"/>
              <a:t>u trenutku vremena t, skup stranica koje su bile referencirane u poslednjih </a:t>
            </a:r>
            <a:r>
              <a:rPr lang="sr-Latn-RS" i="1" dirty="0">
                <a:latin typeface="Times New Roman"/>
                <a:cs typeface="Times New Roman"/>
              </a:rPr>
              <a:t>∆</a:t>
            </a:r>
            <a:r>
              <a:rPr lang="sr-Latn-RS" dirty="0" smtClean="0"/>
              <a:t> jedinica vremena</a:t>
            </a:r>
          </a:p>
          <a:p>
            <a:pPr lvl="1"/>
            <a:r>
              <a:rPr lang="sr-Latn-RS" dirty="0" smtClean="0"/>
              <a:t>vreme se meri referenciranjem stranica</a:t>
            </a:r>
          </a:p>
          <a:p>
            <a:pPr lvl="1"/>
            <a:r>
              <a:rPr lang="sr-Latn-RS" dirty="0" smtClean="0"/>
              <a:t>jedno referenciranje je jedna jedinica vremena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Radni skup 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Pretpostavimo da je </a:t>
            </a:r>
            <a:r>
              <a:rPr lang="sr-Latn-RS" dirty="0" smtClean="0">
                <a:latin typeface="Times New Roman"/>
                <a:cs typeface="Times New Roman"/>
              </a:rPr>
              <a:t>∆ </a:t>
            </a:r>
            <a:r>
              <a:rPr lang="en-US" dirty="0" smtClean="0">
                <a:latin typeface="Times New Roman"/>
                <a:cs typeface="Times New Roman"/>
              </a:rPr>
              <a:t>= 10 (</a:t>
            </a:r>
            <a:r>
              <a:rPr lang="en-US" dirty="0" err="1" smtClean="0">
                <a:latin typeface="Times New Roman"/>
                <a:cs typeface="Times New Roman"/>
              </a:rPr>
              <a:t>nerealno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malo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Izgled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radnog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skupa</a:t>
            </a:r>
            <a:r>
              <a:rPr lang="en-US" dirty="0" smtClean="0">
                <a:latin typeface="Times New Roman"/>
                <a:cs typeface="Times New Roman"/>
              </a:rPr>
              <a:t> u </a:t>
            </a:r>
            <a:r>
              <a:rPr lang="en-US" dirty="0" err="1" smtClean="0">
                <a:latin typeface="Times New Roman"/>
                <a:cs typeface="Times New Roman"/>
              </a:rPr>
              <a:t>trenucima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, t</a:t>
            </a:r>
            <a:r>
              <a:rPr lang="en-US" baseline="-25000" dirty="0">
                <a:latin typeface="Times New Roman"/>
                <a:cs typeface="Times New Roman"/>
              </a:rPr>
              <a:t>i+1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r>
              <a:rPr lang="sr-Latn-RS" dirty="0" smtClean="0"/>
              <a:t> </a:t>
            </a:r>
            <a:endParaRPr lang="en-US" dirty="0"/>
          </a:p>
        </p:txBody>
      </p:sp>
      <p:pic>
        <p:nvPicPr>
          <p:cNvPr id="1026" name="Picture 2" descr="http://www.cs.uni.edu/~fienup/cs143f00/course-notes,-in-class-activitie/lec15_10-17-00.lwp/3b8d59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5"/>
          <a:stretch/>
        </p:blipFill>
        <p:spPr bwMode="auto">
          <a:xfrm>
            <a:off x="152400" y="2984280"/>
            <a:ext cx="8869680" cy="3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Promena veličine radnog skupa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Radni skup procesa </a:t>
            </a:r>
          </a:p>
          <a:p>
            <a:pPr lvl="1"/>
            <a:r>
              <a:rPr lang="sr-Latn-RS" dirty="0" smtClean="0"/>
              <a:t>zbog principa lokalnosti ima relativno stabilne periode i </a:t>
            </a:r>
          </a:p>
          <a:p>
            <a:pPr lvl="1"/>
            <a:r>
              <a:rPr lang="sr-Latn-RS" dirty="0" smtClean="0"/>
              <a:t>periode kada se drastično menja zbog prelaska na novu lokalnost</a:t>
            </a:r>
            <a:endParaRPr lang="en-US" dirty="0"/>
          </a:p>
        </p:txBody>
      </p:sp>
      <p:pic>
        <p:nvPicPr>
          <p:cNvPr id="2050" name="Picture 2" descr="http://image.slidesharecdn.com/memory2-141111005010-conversion-gate02/95/memory-2-58-638.jpg?cb=14156886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 t="22780" r="8546" b="24323"/>
          <a:stretch/>
        </p:blipFill>
        <p:spPr bwMode="auto">
          <a:xfrm>
            <a:off x="2202305" y="3962400"/>
            <a:ext cx="4984229" cy="24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Strategija radnog skupa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Nadgledati radni skup svakog procesa</a:t>
            </a:r>
          </a:p>
          <a:p>
            <a:r>
              <a:rPr lang="sr-Latn-RS" dirty="0" smtClean="0"/>
              <a:t>Periodično uklanjati iz memorije one stranice koje nisu u radnom skup</a:t>
            </a:r>
            <a:r>
              <a:rPr lang="en-US" smtClean="0"/>
              <a:t>u</a:t>
            </a:r>
            <a:endParaRPr lang="sr-Latn-RS" dirty="0" smtClean="0"/>
          </a:p>
          <a:p>
            <a:r>
              <a:rPr lang="sr-Latn-RS" dirty="0" smtClean="0"/>
              <a:t>Problem</a:t>
            </a:r>
          </a:p>
          <a:p>
            <a:pPr lvl="1"/>
            <a:r>
              <a:rPr lang="sr-Latn-RS" dirty="0" smtClean="0"/>
              <a:t>Merenje radnog skupa je nepraktično i zahtevno sa stanovišta performansi</a:t>
            </a:r>
          </a:p>
        </p:txBody>
      </p:sp>
    </p:spTree>
    <p:extLst>
      <p:ext uri="{BB962C8B-B14F-4D97-AF65-F5344CB8AC3E}">
        <p14:creationId xmlns:p14="http://schemas.microsoft.com/office/powerpoint/2010/main" val="25675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PFF – </a:t>
            </a:r>
            <a:r>
              <a:rPr lang="sr-Latn-RS" i="1" dirty="0" smtClean="0"/>
              <a:t>Page fault frequency</a:t>
            </a:r>
          </a:p>
          <a:p>
            <a:r>
              <a:rPr lang="sr-Latn-RS" dirty="0"/>
              <a:t>Umesto nadgledanja radnog skupa</a:t>
            </a:r>
          </a:p>
          <a:p>
            <a:pPr lvl="1"/>
            <a:r>
              <a:rPr lang="sr-Latn-RS" dirty="0"/>
              <a:t>Nadgledati učestalost grešaka stranica</a:t>
            </a:r>
          </a:p>
          <a:p>
            <a:pPr lvl="1"/>
            <a:r>
              <a:rPr lang="sr-Latn-RS" dirty="0"/>
              <a:t>Učestalost grešaka stranice opada povećanjem rezidentnog skupa procesa</a:t>
            </a:r>
          </a:p>
          <a:p>
            <a:pPr lvl="1"/>
            <a:r>
              <a:rPr lang="sr-Latn-RS" dirty="0"/>
              <a:t>Ako je učestalost manja od nekog praga, smanjujemo rezidentni skup procesu</a:t>
            </a:r>
          </a:p>
          <a:p>
            <a:pPr lvl="1"/>
            <a:r>
              <a:rPr lang="sr-Latn-RS" dirty="0"/>
              <a:t>Ako je učestalost iznad nekog praga, povećavamo rezidentni skup</a:t>
            </a:r>
          </a:p>
          <a:p>
            <a:endParaRPr lang="sr-Latn-RS" i="1" dirty="0" smtClean="0"/>
          </a:p>
          <a:p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8189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Svakoj stranici se pridružuje bit upotrebe</a:t>
            </a:r>
          </a:p>
          <a:p>
            <a:r>
              <a:rPr lang="sr-Latn-RS" dirty="0" smtClean="0"/>
              <a:t>Brojač referenci koji broji koliko je proteklo referenci od poslednje greške stranice</a:t>
            </a:r>
          </a:p>
          <a:p>
            <a:r>
              <a:rPr lang="sr-Latn-RS" dirty="0" smtClean="0"/>
              <a:t>Kada se desi greška stranice, poredi se brojač sa pragom </a:t>
            </a:r>
            <a:r>
              <a:rPr lang="sr-Latn-RS" i="1" dirty="0" smtClean="0"/>
              <a:t>F</a:t>
            </a:r>
          </a:p>
          <a:p>
            <a:pPr lvl="1"/>
            <a:r>
              <a:rPr lang="sr-Latn-RS" dirty="0" smtClean="0"/>
              <a:t>Ako je vreme od poslednje greške stranice manje od F, rezidentni skup se proširuje novom stranicom</a:t>
            </a:r>
          </a:p>
          <a:p>
            <a:pPr lvl="1"/>
            <a:r>
              <a:rPr lang="sr-Latn-RS" dirty="0" smtClean="0"/>
              <a:t>Ako je vreme veće od F, odbacuju se stranice sa bitom upotrebe 0 i tako smanjuje rezidentni skup</a:t>
            </a:r>
          </a:p>
          <a:p>
            <a:pPr lvl="1"/>
            <a:r>
              <a:rPr lang="sr-Latn-RS" dirty="0" smtClean="0"/>
              <a:t>Pri svakoj greški stranice, resetuje se na 0 bit upotrebe svim stranicama u rezidentnom skupu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radi dobro u toku prelaznih perioda kada se prelazi na novu lokalnost</a:t>
            </a:r>
          </a:p>
          <a:p>
            <a:pPr lvl="1"/>
            <a:r>
              <a:rPr lang="sr-Latn-RS" dirty="0" smtClean="0"/>
              <a:t>Pri prelasku u novu lokalnost veliki broj grešaka stranica će povećavati rezidentni skup ne izbacujući odmah stranice stare lokalnosti</a:t>
            </a:r>
          </a:p>
          <a:p>
            <a:pPr lvl="1"/>
            <a:r>
              <a:rPr lang="sr-Latn-RS" dirty="0" smtClean="0"/>
              <a:t>Kasnije će se rezidentni skup opet smanjivati, jer se stranica stare lokalnosti neće referencirati</a:t>
            </a:r>
          </a:p>
          <a:p>
            <a:pPr lvl="1"/>
            <a:r>
              <a:rPr lang="sr-Latn-RS" dirty="0"/>
              <a:t>Da bi se stranica izbacila iz radnog skupa potrebno je da prođe F jedinica virtuelnog vremena od kad je poslednji put referencirana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VSWS – </a:t>
            </a:r>
            <a:r>
              <a:rPr lang="sr-Latn-RS" i="1" dirty="0" smtClean="0"/>
              <a:t>Variable-interval sampled working set</a:t>
            </a:r>
          </a:p>
          <a:p>
            <a:r>
              <a:rPr lang="sr-Latn-RS" dirty="0" smtClean="0"/>
              <a:t>Definiše se interval uzorkovanja</a:t>
            </a:r>
          </a:p>
          <a:p>
            <a:pPr lvl="1"/>
            <a:r>
              <a:rPr lang="sr-Latn-RS" dirty="0" smtClean="0"/>
              <a:t>Na početku intervala, svim stranicama u rezidentnom skupu se resetuje bit upotrebe</a:t>
            </a:r>
          </a:p>
          <a:p>
            <a:pPr lvl="1"/>
            <a:r>
              <a:rPr lang="sr-Latn-RS" dirty="0" smtClean="0"/>
              <a:t>U toku intervala svaka stranica koja prouzrokuje grešku stranice se dodaje u rezidentni skup</a:t>
            </a:r>
          </a:p>
          <a:p>
            <a:pPr lvl="2"/>
            <a:r>
              <a:rPr lang="sr-Latn-RS" dirty="0" smtClean="0"/>
              <a:t>U toku intervala rezidentni skup može samo da raste</a:t>
            </a:r>
          </a:p>
          <a:p>
            <a:pPr lvl="1"/>
            <a:r>
              <a:rPr lang="sr-Latn-RS" dirty="0" smtClean="0"/>
              <a:t>Na kraju intervala se izbacuju stranice koje imaju bit upotrebe 0</a:t>
            </a:r>
          </a:p>
          <a:p>
            <a:pPr lvl="2"/>
            <a:r>
              <a:rPr lang="sr-Latn-RS" dirty="0" smtClean="0"/>
              <a:t>Na kraju intervala rezidentni skup može samo da se smanji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U toku izvršavanja procesa meri se virtuelno vreme</a:t>
            </a:r>
          </a:p>
          <a:p>
            <a:r>
              <a:rPr lang="sr-Latn-RS" dirty="0" smtClean="0"/>
              <a:t>Ako je prošao maksimalni period od poslednjeg uzorkovanja</a:t>
            </a:r>
          </a:p>
          <a:p>
            <a:pPr lvl="1"/>
            <a:r>
              <a:rPr lang="sr-Latn-RS" dirty="0" smtClean="0"/>
              <a:t>suspenduje se proces i skeniraju bitovi upotrebe</a:t>
            </a:r>
          </a:p>
          <a:p>
            <a:r>
              <a:rPr lang="sr-Latn-RS" dirty="0" smtClean="0"/>
              <a:t>Ako u toku intervala broj grešaka stranice pređe određeni prag</a:t>
            </a:r>
          </a:p>
          <a:p>
            <a:pPr lvl="1"/>
            <a:r>
              <a:rPr lang="sr-Latn-RS" dirty="0" smtClean="0"/>
              <a:t>Ako je prošao minimalni period uzorkovanja, ponovo se vrši uzorkovanje</a:t>
            </a:r>
          </a:p>
          <a:p>
            <a:pPr lvl="1"/>
            <a:r>
              <a:rPr lang="sr-Latn-RS" dirty="0" smtClean="0"/>
              <a:t>Ako nije prošao, čeka se da istekne minimalni period i tada se vrši uzorkovanje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105400"/>
          </a:xfrm>
        </p:spPr>
        <p:txBody>
          <a:bodyPr>
            <a:normAutofit/>
          </a:bodyPr>
          <a:lstStyle/>
          <a:p>
            <a:r>
              <a:rPr lang="sr-Latn-RS" dirty="0" smtClean="0"/>
              <a:t>Rezidentni skup</a:t>
            </a:r>
          </a:p>
          <a:p>
            <a:pPr lvl="1"/>
            <a:r>
              <a:rPr lang="sr-Latn-RS" dirty="0" smtClean="0"/>
              <a:t>delovi procesa koji su u glavnoj memoriji u određenom trenutku</a:t>
            </a:r>
          </a:p>
          <a:p>
            <a:pPr lvl="1"/>
            <a:r>
              <a:rPr lang="sr-Latn-RS" dirty="0" smtClean="0"/>
              <a:t>Postoji indikacija za svaku stranicu da li je u memoriji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9000"/>
            <a:ext cx="34671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VSWS  algoritam se bolje ponaša u prelazima između lokalnosti</a:t>
            </a:r>
          </a:p>
          <a:p>
            <a:r>
              <a:rPr lang="sr-Latn-RS" dirty="0" smtClean="0"/>
              <a:t>Učestalost uzorkovanja zavisi od učestalosti grešaka stranica</a:t>
            </a:r>
          </a:p>
          <a:p>
            <a:r>
              <a:rPr lang="sr-Latn-RS" dirty="0" smtClean="0"/>
              <a:t>Stranice stare lokalnosti će brže ispadati iz rezidentnog skupa nego kod PFF algoritma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029200"/>
          </a:xfrm>
        </p:spPr>
        <p:txBody>
          <a:bodyPr>
            <a:normAutofit/>
          </a:bodyPr>
          <a:lstStyle/>
          <a:p>
            <a:r>
              <a:rPr lang="sr-Latn-RS" dirty="0" smtClean="0"/>
              <a:t>Odlučuje kada se izmenjena stranica upisuje nazad u sekundarnu memoriju</a:t>
            </a:r>
          </a:p>
          <a:p>
            <a:r>
              <a:rPr lang="sr-Latn-RS" dirty="0" smtClean="0"/>
              <a:t>Čišćenje po zahtevu</a:t>
            </a:r>
          </a:p>
          <a:p>
            <a:pPr lvl="1"/>
            <a:r>
              <a:rPr lang="sr-Latn-RS" dirty="0" smtClean="0"/>
              <a:t>Stranica se upisuje kada je izabrana za zamenu</a:t>
            </a:r>
          </a:p>
          <a:p>
            <a:r>
              <a:rPr lang="sr-Latn-RS" dirty="0" smtClean="0"/>
              <a:t>Predčišćenje</a:t>
            </a:r>
          </a:p>
          <a:p>
            <a:pPr lvl="1"/>
            <a:r>
              <a:rPr lang="sr-Latn-RS" dirty="0" smtClean="0"/>
              <a:t>Stranice se upisuju unapred u paketima, pre nego što je traženo da se zamene</a:t>
            </a:r>
          </a:p>
          <a:p>
            <a:pPr lvl="1"/>
            <a:r>
              <a:rPr lang="sr-Latn-RS" dirty="0" smtClean="0"/>
              <a:t>Ako se opet stranica izmeni, onda je prethodno upisivanje na disk bilo bespotrebno trošenje resursa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 smtClean="0"/>
              <a:t>Najbolji pristup je baferovanje stranica</a:t>
            </a:r>
            <a:endParaRPr lang="en-US" dirty="0"/>
          </a:p>
          <a:p>
            <a:r>
              <a:rPr lang="sr-Latn-RS" dirty="0" smtClean="0"/>
              <a:t>Zamenjene stranice su u dve liste</a:t>
            </a:r>
          </a:p>
          <a:p>
            <a:pPr lvl="1"/>
            <a:r>
              <a:rPr lang="sr-Latn-RS" dirty="0" smtClean="0"/>
              <a:t>Izmenjene i neizmenjene</a:t>
            </a:r>
            <a:endParaRPr lang="en-US" dirty="0"/>
          </a:p>
          <a:p>
            <a:r>
              <a:rPr lang="sr-Latn-RS" dirty="0" smtClean="0"/>
              <a:t>Stranice iz liste izmenjenih se periodično upisuju na disk</a:t>
            </a:r>
          </a:p>
          <a:p>
            <a:r>
              <a:rPr lang="sr-Latn-RS" dirty="0" smtClean="0"/>
              <a:t>Stranice iz liste neizmenjenih </a:t>
            </a:r>
          </a:p>
          <a:p>
            <a:pPr lvl="1"/>
            <a:r>
              <a:rPr lang="sr-Latn-RS" dirty="0" smtClean="0"/>
              <a:t>vraćaju se u okvire dodeljene procesu ako se referenciraju ili</a:t>
            </a:r>
          </a:p>
          <a:p>
            <a:pPr lvl="1"/>
            <a:r>
              <a:rPr lang="sr-Latn-RS" dirty="0" smtClean="0"/>
              <a:t>izbacuju se iz glavne memorije ako nema više mesta za njih u listi</a:t>
            </a:r>
          </a:p>
          <a:p>
            <a:pPr lvl="1"/>
            <a:endParaRPr lang="sr-Latn-R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Upravljanje učitavanjem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Bavi se nivoom multiprogramiranja</a:t>
            </a:r>
          </a:p>
          <a:p>
            <a:pPr lvl="1"/>
            <a:r>
              <a:rPr lang="sr-Latn-RS" dirty="0" smtClean="0"/>
              <a:t>Koliko procesa će biti u glavnoj memoriji?</a:t>
            </a:r>
          </a:p>
          <a:p>
            <a:r>
              <a:rPr lang="sr-Latn-RS" dirty="0" smtClean="0"/>
              <a:t>Premalo procesa</a:t>
            </a:r>
          </a:p>
          <a:p>
            <a:pPr lvl="1"/>
            <a:r>
              <a:rPr lang="sr-Latn-RS" dirty="0" smtClean="0"/>
              <a:t>često će svi procesi biti blokirani, pa će procesor biti besposlen</a:t>
            </a:r>
          </a:p>
          <a:p>
            <a:r>
              <a:rPr lang="sr-Latn-RS" dirty="0" smtClean="0"/>
              <a:t>Previše procesa</a:t>
            </a:r>
          </a:p>
          <a:p>
            <a:pPr lvl="1"/>
            <a:r>
              <a:rPr lang="sr-Latn-RS" dirty="0" smtClean="0"/>
              <a:t>Veličina rezidentnog skupa svakog procesa je mala</a:t>
            </a:r>
          </a:p>
          <a:p>
            <a:pPr lvl="1"/>
            <a:r>
              <a:rPr lang="sr-Latn-RS" dirty="0" smtClean="0"/>
              <a:t>Puno grešaka stranice</a:t>
            </a:r>
          </a:p>
          <a:p>
            <a:pPr lvl="1"/>
            <a:r>
              <a:rPr lang="sr-Latn-RS" dirty="0" smtClean="0"/>
              <a:t>„Brbljanje“ da bi se dobavile stranice sa diska i upisivale nazad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Nivo multiprogramiranja</a:t>
            </a:r>
            <a:endParaRPr lang="en-US" dirty="0"/>
          </a:p>
        </p:txBody>
      </p:sp>
      <p:pic>
        <p:nvPicPr>
          <p:cNvPr id="4" name="Content Placeholder 3" descr="Fig08_21.gif"/>
          <p:cNvPicPr>
            <a:picLocks noGrp="1" noChangeAspect="1"/>
          </p:cNvPicPr>
          <p:nvPr/>
        </p:nvPicPr>
        <p:blipFill rotWithShape="1">
          <a:blip r:embed="rId2"/>
          <a:srcRect b="25728"/>
          <a:stretch/>
        </p:blipFill>
        <p:spPr bwMode="auto">
          <a:xfrm>
            <a:off x="2133600" y="2743200"/>
            <a:ext cx="5185953" cy="402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76200" y="1676400"/>
            <a:ext cx="2667000" cy="727710"/>
          </a:xfrm>
          <a:prstGeom prst="accentCallout1">
            <a:avLst>
              <a:gd name="adj1" fmla="val 33887"/>
              <a:gd name="adj2" fmla="val -5039"/>
              <a:gd name="adj3" fmla="val 349098"/>
              <a:gd name="adj4" fmla="val -2953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Što više procesa u memoriji, procesor je iskorišćeniji</a:t>
            </a:r>
          </a:p>
        </p:txBody>
      </p:sp>
      <p:sp>
        <p:nvSpPr>
          <p:cNvPr id="6" name="Line Callout 1 (Accent Bar) 5"/>
          <p:cNvSpPr/>
          <p:nvPr/>
        </p:nvSpPr>
        <p:spPr>
          <a:xfrm>
            <a:off x="5410200" y="1676400"/>
            <a:ext cx="3505200" cy="727710"/>
          </a:xfrm>
          <a:prstGeom prst="accentCallout1">
            <a:avLst>
              <a:gd name="adj1" fmla="val 33887"/>
              <a:gd name="adj2" fmla="val -5039"/>
              <a:gd name="adj3" fmla="val 341888"/>
              <a:gd name="adj4" fmla="val -158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Nakon određenog broja procesa, sve više je „brbljanja“ i iskorišćenje procesora pada</a:t>
            </a:r>
          </a:p>
        </p:txBody>
      </p:sp>
    </p:spTree>
    <p:extLst>
      <p:ext uri="{BB962C8B-B14F-4D97-AF65-F5344CB8AC3E}">
        <p14:creationId xmlns:p14="http://schemas.microsoft.com/office/powerpoint/2010/main" val="36038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Suspenzija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Ako je previše procesa u memoriji</a:t>
            </a:r>
          </a:p>
          <a:p>
            <a:pPr lvl="1"/>
            <a:r>
              <a:rPr lang="sr-Latn-RS" dirty="0" smtClean="0"/>
              <a:t>Neki od procesa mora biti suspendovan</a:t>
            </a:r>
          </a:p>
          <a:p>
            <a:endParaRPr lang="sr-Latn-RS" dirty="0" smtClean="0"/>
          </a:p>
          <a:p>
            <a:r>
              <a:rPr lang="sr-Latn-RS" dirty="0" smtClean="0"/>
              <a:t>Različite varijante izbora procesa koji će biti suspendovan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579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Proces najnižeg prioriteta</a:t>
            </a:r>
            <a:endParaRPr lang="en-US" dirty="0"/>
          </a:p>
          <a:p>
            <a:r>
              <a:rPr lang="sr-Latn-RS" dirty="0" smtClean="0"/>
              <a:t>Proces koji je izazvao grešku</a:t>
            </a:r>
          </a:p>
          <a:p>
            <a:pPr lvl="1"/>
            <a:r>
              <a:rPr lang="sr-Latn-RS" dirty="0" smtClean="0"/>
              <a:t>Proces očigledno nema radni skup u memoriji </a:t>
            </a:r>
          </a:p>
          <a:p>
            <a:pPr lvl="1"/>
            <a:r>
              <a:rPr lang="sr-Latn-RS" dirty="0" smtClean="0"/>
              <a:t>Svakako bi bio blokiran čekajući zamenu stranice</a:t>
            </a:r>
          </a:p>
          <a:p>
            <a:r>
              <a:rPr lang="sr-Latn-RS" dirty="0" smtClean="0"/>
              <a:t>Proces koji najduže nije bio aktivan</a:t>
            </a:r>
          </a:p>
          <a:p>
            <a:pPr lvl="1"/>
            <a:r>
              <a:rPr lang="sr-Latn-RS" dirty="0" smtClean="0"/>
              <a:t>Za ovaj proces je najverovatnije da neće imati svoj radni skup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Proces sa najmanjim rezidentnim skupom</a:t>
            </a:r>
          </a:p>
          <a:p>
            <a:pPr lvl="1"/>
            <a:r>
              <a:rPr lang="sr-Latn-RS" dirty="0" smtClean="0"/>
              <a:t>Za ovaj proces je najmanji napor da se ponovo učita</a:t>
            </a:r>
            <a:endParaRPr lang="en-US" dirty="0"/>
          </a:p>
          <a:p>
            <a:r>
              <a:rPr lang="sr-Latn-RS" dirty="0" smtClean="0"/>
              <a:t>Najveći proces</a:t>
            </a:r>
            <a:endParaRPr lang="en-US" dirty="0"/>
          </a:p>
          <a:p>
            <a:pPr lvl="1"/>
            <a:r>
              <a:rPr lang="sr-Latn-RS" dirty="0" smtClean="0"/>
              <a:t>Dobija se najviše slobodnih okvira</a:t>
            </a:r>
            <a:r>
              <a:rPr lang="en-US" dirty="0" smtClean="0"/>
              <a:t> </a:t>
            </a:r>
            <a:endParaRPr lang="en-US" dirty="0"/>
          </a:p>
          <a:p>
            <a:r>
              <a:rPr lang="sr-Latn-RS" dirty="0" smtClean="0"/>
              <a:t>Proces za koji je najmanje hitno da bude završen</a:t>
            </a:r>
          </a:p>
        </p:txBody>
      </p:sp>
    </p:spTree>
    <p:extLst>
      <p:ext uri="{BB962C8B-B14F-4D97-AF65-F5344CB8AC3E}">
        <p14:creationId xmlns:p14="http://schemas.microsoft.com/office/powerpoint/2010/main" val="15839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23973</TotalTime>
  <Words>4210</Words>
  <Application>Microsoft Office PowerPoint</Application>
  <PresentationFormat>On-screen Show (4:3)</PresentationFormat>
  <Paragraphs>602</Paragraphs>
  <Slides>97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Operativni sistemi</vt:lpstr>
      <vt:lpstr>PowerPoint Presentation</vt:lpstr>
      <vt:lpstr>Karakteristike upravljanja memorijom</vt:lpstr>
      <vt:lpstr>Karakteristike upravljanja memorijom</vt:lpstr>
      <vt:lpstr>Virtuelna memorija</vt:lpstr>
      <vt:lpstr>Prednosti nove strategije upravljanja memorijom</vt:lpstr>
      <vt:lpstr>Prednosti nove strategije upravljanja memorijom</vt:lpstr>
      <vt:lpstr>Prednosti nove strategije upravljanja memorijom</vt:lpstr>
      <vt:lpstr>Izvršavanje procesa</vt:lpstr>
      <vt:lpstr>Izvršavanje procesa</vt:lpstr>
      <vt:lpstr>Izvršavanje procesa</vt:lpstr>
      <vt:lpstr>Izvršavanje procesa</vt:lpstr>
      <vt:lpstr>Izvršavanje procesa</vt:lpstr>
      <vt:lpstr>Efikasnost virtuelne memorije</vt:lpstr>
      <vt:lpstr>Efikasnost virtuelne memorije</vt:lpstr>
      <vt:lpstr>Efikasnost virtuelne memorije</vt:lpstr>
      <vt:lpstr>Efikasnost virtuelne memorije</vt:lpstr>
      <vt:lpstr>Efikasnost virtuelne memorije</vt:lpstr>
      <vt:lpstr>Brbljanje (Thrashing)</vt:lpstr>
      <vt:lpstr>Princip lokalnosti</vt:lpstr>
      <vt:lpstr>Princip lokalnosti</vt:lpstr>
      <vt:lpstr>Princip lokalnosti</vt:lpstr>
      <vt:lpstr>Princip lokalnosti</vt:lpstr>
      <vt:lpstr>Princip lokalnosti</vt:lpstr>
      <vt:lpstr>Podrška za virtuelnu memoriju</vt:lpstr>
      <vt:lpstr>Straničenje</vt:lpstr>
      <vt:lpstr>Stavka tabele stranica</vt:lpstr>
      <vt:lpstr>Struktura tabele stranica</vt:lpstr>
      <vt:lpstr>Adresiranje sa virtuelnom memorijom</vt:lpstr>
      <vt:lpstr>TLB Bafer</vt:lpstr>
      <vt:lpstr>Referenciranje uz korišćenje TLB</vt:lpstr>
      <vt:lpstr>Referenciranje uz korišćenje TLB</vt:lpstr>
      <vt:lpstr>Referenciranje uz korišćenje TLB</vt:lpstr>
      <vt:lpstr>TLB – asocijativno preslikavanje</vt:lpstr>
      <vt:lpstr>TLB asocijativno preslikavanje</vt:lpstr>
      <vt:lpstr>Stavke TLB bafera</vt:lpstr>
      <vt:lpstr>TLB bafer – procenat pogodaka</vt:lpstr>
      <vt:lpstr>Vreme pristupa memoriji</vt:lpstr>
      <vt:lpstr>Tabela stranica</vt:lpstr>
      <vt:lpstr>Hijerarhijska tabela stranica</vt:lpstr>
      <vt:lpstr>Hijerarhijska tabela stranica</vt:lpstr>
      <vt:lpstr>Hijerarhijska tabela stranica u 2 nivoa</vt:lpstr>
      <vt:lpstr>Hijerarhijska tabela stranica u 2 nivoa</vt:lpstr>
      <vt:lpstr>Veličina tabele stranica</vt:lpstr>
      <vt:lpstr>Linearna invertovana tabela stranica</vt:lpstr>
      <vt:lpstr>Heširana invertovana tabela stranica</vt:lpstr>
      <vt:lpstr>Zaštita memorije</vt:lpstr>
      <vt:lpstr>Zaštita memorije</vt:lpstr>
      <vt:lpstr>Deljene stranice</vt:lpstr>
      <vt:lpstr>Veličina stranice za različite familije procesora</vt:lpstr>
      <vt:lpstr>Aspekti upravljanja memorijom </vt:lpstr>
      <vt:lpstr>OS podrška za upravljanje memorijom</vt:lpstr>
      <vt:lpstr>Politika donošenja</vt:lpstr>
      <vt:lpstr>Politika donošenja</vt:lpstr>
      <vt:lpstr>Politika smeštanja</vt:lpstr>
      <vt:lpstr>Politika zamene</vt:lpstr>
      <vt:lpstr>Politika zamene</vt:lpstr>
      <vt:lpstr>Zamena stranica</vt:lpstr>
      <vt:lpstr>Politika zamene – zaključavanje okvira</vt:lpstr>
      <vt:lpstr>Politike za izbor stranice za zamenu</vt:lpstr>
      <vt:lpstr>Niz referenci</vt:lpstr>
      <vt:lpstr>Optimalna politika</vt:lpstr>
      <vt:lpstr>Optimalna politika</vt:lpstr>
      <vt:lpstr>Optimalna politika - primer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Prva unutra, prva napolje</vt:lpstr>
      <vt:lpstr>Prva unutra, prva napolje - primer</vt:lpstr>
      <vt:lpstr>Aproksimacije politike LRU</vt:lpstr>
      <vt:lpstr>Politika dodatnih bitova upotrebe</vt:lpstr>
      <vt:lpstr>Politika časovnika</vt:lpstr>
      <vt:lpstr>Politika časovnika - primer</vt:lpstr>
      <vt:lpstr>Poređenje algoritama</vt:lpstr>
      <vt:lpstr>Baferovanje stranica</vt:lpstr>
      <vt:lpstr>Upravljanje rezidentnim skupom</vt:lpstr>
      <vt:lpstr>Minimalna veličina rezidentnog skupa</vt:lpstr>
      <vt:lpstr>Radni skup</vt:lpstr>
      <vt:lpstr>Radni skup - primer</vt:lpstr>
      <vt:lpstr>Promena veličine radnog skupa</vt:lpstr>
      <vt:lpstr>Strategija radnog skupa</vt:lpstr>
      <vt:lpstr>Algoritam učestalosti greške stranice</vt:lpstr>
      <vt:lpstr>Algoritam učestalosti greške stranice</vt:lpstr>
      <vt:lpstr>Algoritam učestalosti greške stranice</vt:lpstr>
      <vt:lpstr>Radni skup sa promenljivim intervalom uzorkovanja</vt:lpstr>
      <vt:lpstr>Radni skup sa promenljivim intervalom uzorkovanja</vt:lpstr>
      <vt:lpstr>Radni skup sa promenljivim intervalom uzorkovanja</vt:lpstr>
      <vt:lpstr>Politika čišćenja</vt:lpstr>
      <vt:lpstr>Politika čišćenja</vt:lpstr>
      <vt:lpstr>Upravljanje učitavanjem</vt:lpstr>
      <vt:lpstr>Nivo multiprogramiranja</vt:lpstr>
      <vt:lpstr>Suspenzija procesa</vt:lpstr>
      <vt:lpstr>Izbor procesa za suspenziju</vt:lpstr>
      <vt:lpstr>Izbor procesa za suspenziju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1312</cp:revision>
  <dcterms:created xsi:type="dcterms:W3CDTF">2014-10-01T08:35:38Z</dcterms:created>
  <dcterms:modified xsi:type="dcterms:W3CDTF">2023-05-22T07:53:45Z</dcterms:modified>
</cp:coreProperties>
</file>